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verage" panose="020B0604020202020204" charset="0"/>
      <p:regular r:id="rId25"/>
    </p:embeddedFont>
    <p:embeddedFont>
      <p:font typeface="Oswald" panose="00000500000000000000" pitchFamily="2" charset="0"/>
      <p:regular r:id="rId26"/>
      <p:bold r:id="rId27"/>
    </p:embeddedFont>
    <p:embeddedFont>
      <p:font typeface="Poppins" panose="00000500000000000000" pitchFamily="2" charset="0"/>
      <p:regular r:id="rId28"/>
      <p:bold r:id="rId29"/>
      <p:italic r:id="rId30"/>
      <p:boldItalic r:id="rId31"/>
    </p:embeddedFont>
    <p:embeddedFont>
      <p:font typeface="Poppins Medium" panose="000006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4382D8-9FE5-4948-BD74-95F61B6AE6CB}">
  <a:tblStyle styleId="{EC4382D8-9FE5-4948-BD74-95F61B6AE6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19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research was focused on predicting wins for one of the leading video games in the eSports Industry, Dota 2. Dota 2 claims the top 8 out of 10 spots for the highest prize pool tournaments in history with a strong fan base and top of class development teams in the MOBA genre. What is Dota 2 and what is a MOBA?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711b43852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711b43852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best embedded model seemed promising, but its errors suggested some type of instability and were not used. Overall hero average RMSE scores were in the thousands compared to the non-embedded models scores of less than 500.</a:t>
            </a:r>
            <a:endParaRPr/>
          </a:p>
          <a:p>
            <a:pPr marL="0" lvl="0" indent="0" algn="l" rtl="0">
              <a:spcBef>
                <a:spcPts val="0"/>
              </a:spcBef>
              <a:spcAft>
                <a:spcPts val="0"/>
              </a:spcAft>
              <a:buNone/>
            </a:pPr>
            <a:endParaRPr/>
          </a:p>
          <a:p>
            <a:pPr marL="0" lvl="0" indent="0" algn="l" rtl="0">
              <a:spcBef>
                <a:spcPts val="0"/>
              </a:spcBef>
              <a:spcAft>
                <a:spcPts val="0"/>
              </a:spcAft>
              <a:buNone/>
            </a:pPr>
            <a:r>
              <a:rPr lang="en"/>
              <a:t>Due to this, the non-embedded model was used for forecasting gold values to check for their impact.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029c8f40d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029c8f40d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Due to computational limits, a model and dataset was trained for every 5 minutes starting from minute 15 to 40. While this method was done to accommodate a practicality issue, this also has the advantage of showing feature importance differences at every minute mark cleanly.</a:t>
            </a:r>
            <a:endParaRPr/>
          </a:p>
          <a:p>
            <a:pPr marL="0" lvl="0" indent="0" algn="l" rtl="0">
              <a:spcBef>
                <a:spcPts val="0"/>
              </a:spcBef>
              <a:spcAft>
                <a:spcPts val="0"/>
              </a:spcAft>
              <a:buNone/>
            </a:pPr>
            <a:endParaRPr/>
          </a:p>
          <a:p>
            <a:pPr marL="0" lvl="0" indent="0" algn="l" rtl="0">
              <a:spcBef>
                <a:spcPts val="0"/>
              </a:spcBef>
              <a:spcAft>
                <a:spcPts val="0"/>
              </a:spcAft>
              <a:buNone/>
            </a:pPr>
            <a:r>
              <a:rPr lang="en"/>
              <a:t>The gold value of each position for each team at that minute mark, as well as positional differences and an overall team difference were given as features to the classifier models. Embeddings of each hero, which were tested with the 8 embed size, resulting in 8 x 10 = 80 new columns for each row, actual gold values, and predicted gold values were rotated in and out to see their effects on the classifier’s accuracy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029c8f40dc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029c8f40d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comparing the Random Forest classifier with real last gold values, and an embedding, it seemed that most steps lost accuracy.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29c8f40dc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29c8f40d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Comparing the XGBoost model finds a similar marginal effect.</a:t>
            </a:r>
            <a:endParaRPr/>
          </a:p>
          <a:p>
            <a:pPr marL="0" lvl="0" indent="0" algn="l" rtl="0">
              <a:spcBef>
                <a:spcPts val="0"/>
              </a:spcBef>
              <a:spcAft>
                <a:spcPts val="0"/>
              </a:spcAft>
              <a:buNone/>
            </a:pPr>
            <a:endParaRPr/>
          </a:p>
          <a:p>
            <a:pPr marL="0" lvl="0" indent="0" algn="l" rtl="0">
              <a:spcBef>
                <a:spcPts val="0"/>
              </a:spcBef>
              <a:spcAft>
                <a:spcPts val="0"/>
              </a:spcAft>
              <a:buNone/>
            </a:pPr>
            <a:r>
              <a:rPr lang="en"/>
              <a:t>Accuracy = in general, how many predictions did I get right out of all the possible predictions</a:t>
            </a:r>
            <a:endParaRPr/>
          </a:p>
          <a:p>
            <a:pPr marL="0" lvl="0" indent="0" algn="l" rtl="0">
              <a:spcBef>
                <a:spcPts val="0"/>
              </a:spcBef>
              <a:spcAft>
                <a:spcPts val="0"/>
              </a:spcAft>
              <a:buNone/>
            </a:pPr>
            <a:endParaRPr/>
          </a:p>
          <a:p>
            <a:pPr marL="0" lvl="0" indent="0" algn="l" rtl="0">
              <a:spcBef>
                <a:spcPts val="0"/>
              </a:spcBef>
              <a:spcAft>
                <a:spcPts val="0"/>
              </a:spcAft>
              <a:buNone/>
            </a:pPr>
            <a:r>
              <a:rPr lang="en"/>
              <a:t>Precision = how well the model can identify positive values, including the false positives. This places importance on making a false positive prediction, i.e. diagnosing someone with cancer</a:t>
            </a:r>
            <a:endParaRPr/>
          </a:p>
          <a:p>
            <a:pPr marL="0" lvl="0" indent="0" algn="l" rtl="0">
              <a:spcBef>
                <a:spcPts val="0"/>
              </a:spcBef>
              <a:spcAft>
                <a:spcPts val="0"/>
              </a:spcAft>
              <a:buNone/>
            </a:pPr>
            <a:endParaRPr/>
          </a:p>
          <a:p>
            <a:pPr marL="0" lvl="0" indent="0" algn="l" rtl="0">
              <a:spcBef>
                <a:spcPts val="0"/>
              </a:spcBef>
              <a:spcAft>
                <a:spcPts val="0"/>
              </a:spcAft>
              <a:buNone/>
            </a:pPr>
            <a:r>
              <a:rPr lang="en"/>
              <a:t>Recall = how well the model identifies positive values, including the false negatives. This places importance on missing a prediction, i.e. failing to detect a fraudulent painting is costly</a:t>
            </a:r>
            <a:endParaRPr/>
          </a:p>
          <a:p>
            <a:pPr marL="0" lvl="0" indent="0" algn="l" rtl="0">
              <a:spcBef>
                <a:spcPts val="0"/>
              </a:spcBef>
              <a:spcAft>
                <a:spcPts val="0"/>
              </a:spcAft>
              <a:buNone/>
            </a:pPr>
            <a:endParaRPr/>
          </a:p>
          <a:p>
            <a:pPr marL="0" lvl="0" indent="0" algn="l" rtl="0">
              <a:spcBef>
                <a:spcPts val="0"/>
              </a:spcBef>
              <a:spcAft>
                <a:spcPts val="0"/>
              </a:spcAft>
              <a:buNone/>
            </a:pPr>
            <a:r>
              <a:rPr lang="en"/>
              <a:t>F1 = Is a ratio between Precision/Accuracy and balances the two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29c8f40dc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029c8f40d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comparison, we’re replacing the actual gold value with a value predicted by the LSTM using the previous 10 gold steps. The effect is slight, but it seems that predicted values might be increasing accuracy at later stages in the game.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029c8f40dc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029c8f40dc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XGBoost model, this seems to have had a profound effect across almost all time steps. This may suggest that the anticipated amount of gold a hero would have, is actually an important feature in determining a winner, that isn’t latently apparent to the model in current gold values.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029c8f40dc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029c8f40dc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combination does not seem to have a large impact on accuracy, and significantly drops accuracy at the 45 minute mark.</a:t>
            </a:r>
            <a:endParaRPr/>
          </a:p>
          <a:p>
            <a:pPr marL="0" lvl="0" indent="0" algn="l" rtl="0">
              <a:spcBef>
                <a:spcPts val="0"/>
              </a:spcBef>
              <a:spcAft>
                <a:spcPts val="0"/>
              </a:spcAft>
              <a:buNone/>
            </a:pPr>
            <a:endParaRPr/>
          </a:p>
          <a:p>
            <a:pPr marL="0" lvl="0" indent="0" algn="l" rtl="0">
              <a:spcBef>
                <a:spcPts val="0"/>
              </a:spcBef>
              <a:spcAft>
                <a:spcPts val="0"/>
              </a:spcAft>
              <a:buNone/>
            </a:pPr>
            <a:r>
              <a:rPr lang="en"/>
              <a:t>There were only a few hundred games that passed the 45 minute mark, and poor accuracy at this stage may be indicative of a lack of training data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11b43852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11b43852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711b43852b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711b43852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trail back to some of the questions we hoped to answer, we can match up our answers.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029c8f40dc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029c8f40d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029c8f40d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029c8f40d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9751f9bf3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9751f9bf3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711b43852b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711b43852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711b43852b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711b43852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Observing some of the most accurate decision trees generated for each type of model reveals repeating patterns of the overall team difference in gold being highly important. This also shows how different positional values at different times become important at different points in the game.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29c8f40d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029c8f40d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Since gold is a limited resource that players need to compete for, team composition has adapted to maximize gaining and using gold</a:t>
            </a:r>
            <a:endParaRPr/>
          </a:p>
          <a:p>
            <a:pPr marL="457200" lvl="0" indent="-317500" algn="l" rtl="0">
              <a:spcBef>
                <a:spcPts val="0"/>
              </a:spcBef>
              <a:spcAft>
                <a:spcPts val="0"/>
              </a:spcAft>
              <a:buSzPts val="1400"/>
              <a:buChar char="-"/>
            </a:pPr>
            <a:r>
              <a:rPr lang="en"/>
              <a:t>Teams organize themselves into positions in order of gold gaining priority</a:t>
            </a:r>
            <a:endParaRPr/>
          </a:p>
          <a:p>
            <a:pPr marL="457200" lvl="0" indent="-317500" algn="l" rtl="0">
              <a:spcBef>
                <a:spcPts val="0"/>
              </a:spcBef>
              <a:spcAft>
                <a:spcPts val="0"/>
              </a:spcAft>
              <a:buSzPts val="1400"/>
              <a:buChar char="-"/>
            </a:pPr>
            <a:r>
              <a:rPr lang="en"/>
              <a:t> Typically, position 1 heroes require the most gold, but also use it to impact the game more than other heroes. </a:t>
            </a:r>
            <a:endParaRPr/>
          </a:p>
          <a:p>
            <a:pPr marL="457200" lvl="0" indent="-317500" algn="l" rtl="0">
              <a:spcBef>
                <a:spcPts val="0"/>
              </a:spcBef>
              <a:spcAft>
                <a:spcPts val="0"/>
              </a:spcAft>
              <a:buSzPts val="1400"/>
              <a:buChar char="-"/>
            </a:pPr>
            <a:r>
              <a:rPr lang="en"/>
              <a:t>Gold is considered the greatest determinant of who wins a game in Dota 2</a:t>
            </a:r>
            <a:endParaRPr/>
          </a:p>
          <a:p>
            <a:pPr marL="457200" lvl="0" indent="-317500" algn="l" rtl="0">
              <a:spcBef>
                <a:spcPts val="0"/>
              </a:spcBef>
              <a:spcAft>
                <a:spcPts val="0"/>
              </a:spcAft>
              <a:buSzPts val="1400"/>
              <a:buChar char="-"/>
            </a:pPr>
            <a:r>
              <a:rPr lang="en"/>
              <a:t>With the basic fundamentals of the game established, what has prior research covered?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029c8f40d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029c8f40d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these papers utilized a Game State Integration App to access live game data for data collection and analysis</a:t>
            </a:r>
            <a:endParaRPr/>
          </a:p>
          <a:p>
            <a:pPr marL="0" lvl="0" indent="0" algn="l" rtl="0">
              <a:spcBef>
                <a:spcPts val="0"/>
              </a:spcBef>
              <a:spcAft>
                <a:spcPts val="0"/>
              </a:spcAft>
              <a:buNone/>
            </a:pPr>
            <a:endParaRPr/>
          </a:p>
          <a:p>
            <a:pPr marL="0" lvl="0" indent="0" algn="l" rtl="0">
              <a:spcBef>
                <a:spcPts val="0"/>
              </a:spcBef>
              <a:spcAft>
                <a:spcPts val="0"/>
              </a:spcAft>
              <a:buNone/>
            </a:pPr>
            <a:r>
              <a:rPr lang="en"/>
              <a:t>First paper used 10 features to predict future amounts of gold using an LSTM - Ahkmedov and Phan</a:t>
            </a:r>
            <a:endParaRPr/>
          </a:p>
          <a:p>
            <a:pPr marL="0" lvl="0" indent="0" algn="l" rtl="0">
              <a:spcBef>
                <a:spcPts val="0"/>
              </a:spcBef>
              <a:spcAft>
                <a:spcPts val="0"/>
              </a:spcAft>
              <a:buNone/>
            </a:pPr>
            <a:endParaRPr/>
          </a:p>
          <a:p>
            <a:pPr marL="0" lvl="0" indent="0" algn="l" rtl="0">
              <a:spcBef>
                <a:spcPts val="0"/>
              </a:spcBef>
              <a:spcAft>
                <a:spcPts val="0"/>
              </a:spcAft>
              <a:buNone/>
            </a:pPr>
            <a:r>
              <a:rPr lang="en"/>
              <a:t>Second paper used 6 features requiring several hundred dimensions - Hodge, Devlin, et. al</a:t>
            </a:r>
            <a:endParaRPr/>
          </a:p>
          <a:p>
            <a:pPr marL="0" lvl="0" indent="0" algn="l" rtl="0">
              <a:spcBef>
                <a:spcPts val="0"/>
              </a:spcBef>
              <a:spcAft>
                <a:spcPts val="0"/>
              </a:spcAft>
              <a:buNone/>
            </a:pPr>
            <a:endParaRPr/>
          </a:p>
          <a:p>
            <a:pPr marL="0" lvl="0" indent="0" algn="l" rtl="0">
              <a:spcBef>
                <a:spcPts val="0"/>
              </a:spcBef>
              <a:spcAft>
                <a:spcPts val="0"/>
              </a:spcAft>
              <a:buNone/>
            </a:pPr>
            <a:r>
              <a:rPr lang="en"/>
              <a:t>Last paper used roughly 1500-2000 dimensional feature vectors </a:t>
            </a:r>
            <a:r>
              <a:rPr lang="en">
                <a:solidFill>
                  <a:schemeClr val="dk1"/>
                </a:solidFill>
              </a:rPr>
              <a:t>- Yang, Qin, and Lei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029c8f40dc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029c8f40d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db8c816ab4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db8c816ab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goal of this paper was to achieve comparative accuracy with less data using a few different methods.</a:t>
            </a:r>
            <a:endParaRPr/>
          </a:p>
          <a:p>
            <a:pPr marL="0" lvl="0" indent="0" algn="l" rtl="0">
              <a:spcBef>
                <a:spcPts val="0"/>
              </a:spcBef>
              <a:spcAft>
                <a:spcPts val="0"/>
              </a:spcAft>
              <a:buNone/>
            </a:pPr>
            <a:endParaRPr/>
          </a:p>
          <a:p>
            <a:pPr marL="0" lvl="0" indent="0" algn="l" rtl="0">
              <a:spcBef>
                <a:spcPts val="0"/>
              </a:spcBef>
              <a:spcAft>
                <a:spcPts val="0"/>
              </a:spcAft>
              <a:buNone/>
            </a:pPr>
            <a:r>
              <a:rPr lang="en"/>
              <a:t>The first method was to have a better representation of heroes in the trained embedded vector from the LSTM. The hope is that the unique relationships between a hero and gold are captured more effectively by using something more than a one-hot encoded matrix.</a:t>
            </a:r>
            <a:endParaRPr/>
          </a:p>
          <a:p>
            <a:pPr marL="0" lvl="0" indent="0" algn="l" rtl="0">
              <a:spcBef>
                <a:spcPts val="0"/>
              </a:spcBef>
              <a:spcAft>
                <a:spcPts val="0"/>
              </a:spcAft>
              <a:buNone/>
            </a:pPr>
            <a:endParaRPr/>
          </a:p>
          <a:p>
            <a:pPr marL="0" lvl="0" indent="0" algn="l" rtl="0">
              <a:spcBef>
                <a:spcPts val="0"/>
              </a:spcBef>
              <a:spcAft>
                <a:spcPts val="0"/>
              </a:spcAft>
              <a:buNone/>
            </a:pPr>
            <a:r>
              <a:rPr lang="en"/>
              <a:t>The second method was to validate whether anticipated values of gold could be used as a feature that would improve accuracy</a:t>
            </a:r>
            <a:endParaRPr/>
          </a:p>
          <a:p>
            <a:pPr marL="0" lvl="0" indent="0" algn="l" rtl="0">
              <a:spcBef>
                <a:spcPts val="0"/>
              </a:spcBef>
              <a:spcAft>
                <a:spcPts val="0"/>
              </a:spcAft>
              <a:buNone/>
            </a:pPr>
            <a:endParaRPr/>
          </a:p>
          <a:p>
            <a:pPr marL="0" lvl="0" indent="0" algn="l" rtl="0">
              <a:spcBef>
                <a:spcPts val="0"/>
              </a:spcBef>
              <a:spcAft>
                <a:spcPts val="0"/>
              </a:spcAft>
              <a:buNone/>
            </a:pPr>
            <a:r>
              <a:rPr lang="en"/>
              <a:t>The third method was to use the distribution of gold amongst a team, that is which position has how much gold, rather than overall team metrics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029c8f40dc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029c8f40d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were 3 dimensions to the LSTM model - Lookback, Horizon, Embed Size</a:t>
            </a:r>
            <a:endParaRPr/>
          </a:p>
          <a:p>
            <a:pPr marL="0" lvl="0" indent="0" algn="l" rtl="0">
              <a:spcBef>
                <a:spcPts val="0"/>
              </a:spcBef>
              <a:spcAft>
                <a:spcPts val="0"/>
              </a:spcAft>
              <a:buNone/>
            </a:pPr>
            <a:endParaRPr/>
          </a:p>
          <a:p>
            <a:pPr marL="0" lvl="0" indent="0" algn="l" rtl="0">
              <a:spcBef>
                <a:spcPts val="0"/>
              </a:spcBef>
              <a:spcAft>
                <a:spcPts val="0"/>
              </a:spcAft>
              <a:buNone/>
            </a:pPr>
            <a:r>
              <a:rPr lang="en"/>
              <a:t>Lookback had 3 different levels; 10, 5, and 1</a:t>
            </a:r>
            <a:endParaRPr/>
          </a:p>
          <a:p>
            <a:pPr marL="0" lvl="0" indent="0" algn="l" rtl="0">
              <a:spcBef>
                <a:spcPts val="0"/>
              </a:spcBef>
              <a:spcAft>
                <a:spcPts val="0"/>
              </a:spcAft>
              <a:buNone/>
            </a:pPr>
            <a:r>
              <a:rPr lang="en"/>
              <a:t>Horizon had 2 different levels; 1 and 5</a:t>
            </a:r>
            <a:endParaRPr/>
          </a:p>
          <a:p>
            <a:pPr marL="0" lvl="0" indent="0" algn="l" rtl="0">
              <a:spcBef>
                <a:spcPts val="0"/>
              </a:spcBef>
              <a:spcAft>
                <a:spcPts val="0"/>
              </a:spcAft>
              <a:buNone/>
            </a:pPr>
            <a:r>
              <a:rPr lang="en"/>
              <a:t>Embed Size had 3 different levels; 84, 8, and none</a:t>
            </a:r>
            <a:endParaRPr/>
          </a:p>
          <a:p>
            <a:pPr marL="0" lvl="0" indent="0" algn="l" rtl="0">
              <a:spcBef>
                <a:spcPts val="0"/>
              </a:spcBef>
              <a:spcAft>
                <a:spcPts val="0"/>
              </a:spcAft>
              <a:buNone/>
            </a:pPr>
            <a:endParaRPr/>
          </a:p>
          <a:p>
            <a:pPr marL="0" lvl="0" indent="0" algn="l" rtl="0">
              <a:spcBef>
                <a:spcPts val="0"/>
              </a:spcBef>
              <a:spcAft>
                <a:spcPts val="0"/>
              </a:spcAft>
              <a:buNone/>
            </a:pPr>
            <a:r>
              <a:rPr lang="en"/>
              <a:t>The results from the LSTM showed that shorter horizons performed better without embeddings, but Longer Horizons performed better with them</a:t>
            </a:r>
            <a:endParaRPr/>
          </a:p>
          <a:p>
            <a:pPr marL="0" lvl="0" indent="0" algn="l" rtl="0">
              <a:spcBef>
                <a:spcPts val="0"/>
              </a:spcBef>
              <a:spcAft>
                <a:spcPts val="0"/>
              </a:spcAft>
              <a:buNone/>
            </a:pPr>
            <a:endParaRPr/>
          </a:p>
          <a:p>
            <a:pPr marL="0" lvl="0" indent="0" algn="l" rtl="0">
              <a:spcBef>
                <a:spcPts val="0"/>
              </a:spcBef>
              <a:spcAft>
                <a:spcPts val="0"/>
              </a:spcAft>
              <a:buNone/>
            </a:pPr>
            <a:r>
              <a:rPr lang="en"/>
              <a:t>RMSE values shown here are scaled back to their regular size and represent the amount of gold, averaged over an entire match, a single prediction was incorrect by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029c8f40dc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029c8f40d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best performing model was the 10 lookback, 1 horizon, No Embedded model.</a:t>
            </a:r>
            <a:endParaRPr/>
          </a:p>
          <a:p>
            <a:pPr marL="0" lvl="0" indent="0" algn="l" rtl="0">
              <a:spcBef>
                <a:spcPts val="0"/>
              </a:spcBef>
              <a:spcAft>
                <a:spcPts val="0"/>
              </a:spcAft>
              <a:buNone/>
            </a:pPr>
            <a:endParaRPr/>
          </a:p>
          <a:p>
            <a:pPr marL="0" lvl="0" indent="0" algn="l" rtl="0">
              <a:spcBef>
                <a:spcPts val="0"/>
              </a:spcBef>
              <a:spcAft>
                <a:spcPts val="0"/>
              </a:spcAft>
              <a:buNone/>
            </a:pPr>
            <a:r>
              <a:rPr lang="en"/>
              <a:t>The Test RMSE looked quite good, this scatter plot helps characterize high and low performing heroes.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711b43852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711b43852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examples of the LSTM’s effectiveness over an entire match. The left plot being one of the best, and the right plot being one of the worst. Both are fairly strong, despite the lack of using 10 features in a multi-variate time series prediction from the first study.</a:t>
            </a:r>
            <a:endParaRPr/>
          </a:p>
          <a:p>
            <a:pPr marL="0" lvl="0" indent="0" algn="l" rtl="0">
              <a:spcBef>
                <a:spcPts val="0"/>
              </a:spcBef>
              <a:spcAft>
                <a:spcPts val="0"/>
              </a:spcAft>
              <a:buNone/>
            </a:pPr>
            <a:endParaRPr/>
          </a:p>
          <a:p>
            <a:pPr marL="0" lvl="0" indent="0" algn="l" rtl="0">
              <a:spcBef>
                <a:spcPts val="0"/>
              </a:spcBef>
              <a:spcAft>
                <a:spcPts val="0"/>
              </a:spcAft>
              <a:buNone/>
            </a:pPr>
            <a:r>
              <a:rPr lang="en"/>
              <a:t>How did the Embedded LSTM model fair?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60" name="Google Shape;60;p13"/>
          <p:cNvSpPr txBox="1">
            <a:spLocks noGrp="1"/>
          </p:cNvSpPr>
          <p:nvPr>
            <p:ph type="ctrTitle"/>
          </p:nvPr>
        </p:nvSpPr>
        <p:spPr>
          <a:xfrm>
            <a:off x="-14550" y="-173250"/>
            <a:ext cx="8508900" cy="1141500"/>
          </a:xfrm>
          <a:prstGeom prst="rect">
            <a:avLst/>
          </a:prstGeom>
          <a:effectLst>
            <a:outerShdw blurRad="42863" dist="228600" dir="5400000" algn="bl" rotWithShape="0">
              <a:srgbClr val="000000">
                <a:alpha val="26000"/>
              </a:srgb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4200">
                <a:latin typeface="Poppins"/>
                <a:ea typeface="Poppins"/>
                <a:cs typeface="Poppins"/>
                <a:sym typeface="Poppins"/>
              </a:rPr>
              <a:t>Predicting Wins in eSports</a:t>
            </a:r>
            <a:endParaRPr sz="4200">
              <a:latin typeface="Poppins"/>
              <a:ea typeface="Poppins"/>
              <a:cs typeface="Poppins"/>
              <a:sym typeface="Poppins"/>
            </a:endParaRPr>
          </a:p>
        </p:txBody>
      </p:sp>
      <p:sp>
        <p:nvSpPr>
          <p:cNvPr id="61" name="Google Shape;61;p13"/>
          <p:cNvSpPr txBox="1">
            <a:spLocks noGrp="1"/>
          </p:cNvSpPr>
          <p:nvPr>
            <p:ph type="subTitle" idx="1"/>
          </p:nvPr>
        </p:nvSpPr>
        <p:spPr>
          <a:xfrm>
            <a:off x="61650" y="888875"/>
            <a:ext cx="3005400" cy="11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oppins"/>
                <a:ea typeface="Poppins"/>
                <a:cs typeface="Poppins"/>
                <a:sym typeface="Poppins"/>
              </a:rPr>
              <a:t>5/12/24</a:t>
            </a:r>
            <a:endParaRPr>
              <a:latin typeface="Poppins"/>
              <a:ea typeface="Poppins"/>
              <a:cs typeface="Poppins"/>
              <a:sym typeface="Poppins"/>
            </a:endParaRPr>
          </a:p>
          <a:p>
            <a:pPr marL="0" lvl="0" indent="0" algn="l" rtl="0">
              <a:spcBef>
                <a:spcPts val="0"/>
              </a:spcBef>
              <a:spcAft>
                <a:spcPts val="0"/>
              </a:spcAft>
              <a:buNone/>
            </a:pPr>
            <a:r>
              <a:rPr lang="en">
                <a:latin typeface="Poppins"/>
                <a:ea typeface="Poppins"/>
                <a:cs typeface="Poppins"/>
                <a:sym typeface="Poppins"/>
              </a:rPr>
              <a:t>DATA698</a:t>
            </a:r>
            <a:endParaRPr>
              <a:latin typeface="Poppins"/>
              <a:ea typeface="Poppins"/>
              <a:cs typeface="Poppins"/>
              <a:sym typeface="Poppins"/>
            </a:endParaRPr>
          </a:p>
          <a:p>
            <a:pPr marL="0" lvl="0" indent="0" algn="l" rtl="0">
              <a:spcBef>
                <a:spcPts val="0"/>
              </a:spcBef>
              <a:spcAft>
                <a:spcPts val="0"/>
              </a:spcAft>
              <a:buNone/>
            </a:pPr>
            <a:r>
              <a:rPr lang="en">
                <a:latin typeface="Poppins"/>
                <a:ea typeface="Poppins"/>
                <a:cs typeface="Poppins"/>
                <a:sym typeface="Poppins"/>
              </a:rPr>
              <a:t>Daniel Craig</a:t>
            </a:r>
            <a:endParaRPr>
              <a:latin typeface="Poppins"/>
              <a:ea typeface="Poppins"/>
              <a:cs typeface="Poppins"/>
              <a:sym typeface="Poppins"/>
            </a:endParaRPr>
          </a:p>
        </p:txBody>
      </p:sp>
      <p:cxnSp>
        <p:nvCxnSpPr>
          <p:cNvPr id="62" name="Google Shape;62;p13"/>
          <p:cNvCxnSpPr/>
          <p:nvPr/>
        </p:nvCxnSpPr>
        <p:spPr>
          <a:xfrm rot="10800000" flipH="1">
            <a:off x="89125" y="891955"/>
            <a:ext cx="6949800" cy="30600"/>
          </a:xfrm>
          <a:prstGeom prst="straightConnector1">
            <a:avLst/>
          </a:prstGeom>
          <a:noFill/>
          <a:ln w="19050" cap="flat" cmpd="sng">
            <a:solidFill>
              <a:schemeClr val="dk1"/>
            </a:solidFill>
            <a:prstDash val="solid"/>
            <a:round/>
            <a:headEnd type="none" w="med" len="med"/>
            <a:tailEnd type="none" w="med" len="med"/>
          </a:ln>
        </p:spPr>
      </p:cxnSp>
      <p:sp>
        <p:nvSpPr>
          <p:cNvPr id="63" name="Google Shape;63;p13"/>
          <p:cNvSpPr/>
          <p:nvPr/>
        </p:nvSpPr>
        <p:spPr>
          <a:xfrm>
            <a:off x="5431300" y="3616775"/>
            <a:ext cx="3541200" cy="1264200"/>
          </a:xfrm>
          <a:prstGeom prst="rect">
            <a:avLst/>
          </a:prstGeom>
          <a:solidFill>
            <a:srgbClr val="000000">
              <a:alpha val="69810"/>
            </a:srgbClr>
          </a:solid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1600"/>
              </a:spcAft>
              <a:buNone/>
            </a:pPr>
            <a:r>
              <a:rPr lang="en" sz="1600">
                <a:solidFill>
                  <a:schemeClr val="dk1"/>
                </a:solidFill>
                <a:latin typeface="Average"/>
                <a:ea typeface="Average"/>
                <a:cs typeface="Average"/>
                <a:sym typeface="Average"/>
              </a:rPr>
              <a:t>Exploring how to predict the game behind $40 million tournaments in a $5.4bn industry</a:t>
            </a:r>
            <a:endParaRPr>
              <a:solidFill>
                <a:schemeClr val="dk1"/>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2"/>
          <p:cNvSpPr/>
          <p:nvPr/>
        </p:nvSpPr>
        <p:spPr>
          <a:xfrm>
            <a:off x="37175" y="19050"/>
            <a:ext cx="9065400" cy="34371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pic>
        <p:nvPicPr>
          <p:cNvPr id="231" name="Google Shape;231;p22"/>
          <p:cNvPicPr preferRelativeResize="0"/>
          <p:nvPr/>
        </p:nvPicPr>
        <p:blipFill>
          <a:blip r:embed="rId3">
            <a:alphaModFix/>
          </a:blip>
          <a:stretch>
            <a:fillRect/>
          </a:stretch>
        </p:blipFill>
        <p:spPr>
          <a:xfrm>
            <a:off x="213625" y="146950"/>
            <a:ext cx="4191450" cy="3226925"/>
          </a:xfrm>
          <a:prstGeom prst="rect">
            <a:avLst/>
          </a:prstGeom>
          <a:noFill/>
          <a:ln>
            <a:noFill/>
          </a:ln>
        </p:spPr>
      </p:pic>
      <p:pic>
        <p:nvPicPr>
          <p:cNvPr id="232" name="Google Shape;232;p22"/>
          <p:cNvPicPr preferRelativeResize="0"/>
          <p:nvPr/>
        </p:nvPicPr>
        <p:blipFill>
          <a:blip r:embed="rId4">
            <a:alphaModFix/>
          </a:blip>
          <a:stretch>
            <a:fillRect/>
          </a:stretch>
        </p:blipFill>
        <p:spPr>
          <a:xfrm>
            <a:off x="4735300" y="138720"/>
            <a:ext cx="4191451" cy="3243380"/>
          </a:xfrm>
          <a:prstGeom prst="rect">
            <a:avLst/>
          </a:prstGeom>
          <a:noFill/>
          <a:ln>
            <a:noFill/>
          </a:ln>
        </p:spPr>
      </p:pic>
      <p:sp>
        <p:nvSpPr>
          <p:cNvPr id="233" name="Google Shape;233;p22"/>
          <p:cNvSpPr txBox="1">
            <a:spLocks noGrp="1"/>
          </p:cNvSpPr>
          <p:nvPr>
            <p:ph type="title"/>
          </p:nvPr>
        </p:nvSpPr>
        <p:spPr>
          <a:xfrm>
            <a:off x="311700" y="356037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a:latin typeface="Poppins Medium"/>
                <a:ea typeface="Poppins Medium"/>
                <a:cs typeface="Poppins Medium"/>
                <a:sym typeface="Poppins Medium"/>
              </a:rPr>
              <a:t>Examples of LSTM (10LB | 1 Horizon | 8 Embed Model)</a:t>
            </a:r>
            <a:endParaRPr sz="2400">
              <a:latin typeface="Poppins Medium"/>
              <a:ea typeface="Poppins Medium"/>
              <a:cs typeface="Poppins Medium"/>
              <a:sym typeface="Poppins Medium"/>
            </a:endParaRPr>
          </a:p>
        </p:txBody>
      </p:sp>
      <p:cxnSp>
        <p:nvCxnSpPr>
          <p:cNvPr id="234" name="Google Shape;234;p22"/>
          <p:cNvCxnSpPr/>
          <p:nvPr/>
        </p:nvCxnSpPr>
        <p:spPr>
          <a:xfrm rot="10800000" flipH="1">
            <a:off x="1398150" y="4173900"/>
            <a:ext cx="6347700" cy="10200"/>
          </a:xfrm>
          <a:prstGeom prst="straightConnector1">
            <a:avLst/>
          </a:prstGeom>
          <a:noFill/>
          <a:ln w="28575" cap="flat" cmpd="sng">
            <a:solidFill>
              <a:schemeClr val="dk1"/>
            </a:solidFill>
            <a:prstDash val="solid"/>
            <a:round/>
            <a:headEnd type="none" w="med" len="med"/>
            <a:tailEnd type="none" w="med" len="med"/>
          </a:ln>
        </p:spPr>
      </p:cxnSp>
      <p:sp>
        <p:nvSpPr>
          <p:cNvPr id="235" name="Google Shape;235;p22"/>
          <p:cNvSpPr txBox="1"/>
          <p:nvPr/>
        </p:nvSpPr>
        <p:spPr>
          <a:xfrm>
            <a:off x="1360025" y="4163775"/>
            <a:ext cx="2193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Lowest Error RMSE Test Error Time-Series</a:t>
            </a:r>
            <a:endParaRPr sz="1800">
              <a:solidFill>
                <a:schemeClr val="accent3"/>
              </a:solidFill>
              <a:latin typeface="Average"/>
              <a:ea typeface="Average"/>
              <a:cs typeface="Average"/>
              <a:sym typeface="Average"/>
            </a:endParaRPr>
          </a:p>
        </p:txBody>
      </p:sp>
      <p:sp>
        <p:nvSpPr>
          <p:cNvPr id="236" name="Google Shape;236;p22"/>
          <p:cNvSpPr txBox="1"/>
          <p:nvPr/>
        </p:nvSpPr>
        <p:spPr>
          <a:xfrm>
            <a:off x="5916375" y="4163775"/>
            <a:ext cx="2020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Highest RMSE Test Error Time-Series</a:t>
            </a:r>
            <a:endParaRPr sz="18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3"/>
          <p:cNvSpPr/>
          <p:nvPr/>
        </p:nvSpPr>
        <p:spPr>
          <a:xfrm>
            <a:off x="2117975" y="3777875"/>
            <a:ext cx="6759600" cy="8352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42" name="Google Shape;242;p23"/>
          <p:cNvSpPr/>
          <p:nvPr/>
        </p:nvSpPr>
        <p:spPr>
          <a:xfrm>
            <a:off x="2117975" y="2330075"/>
            <a:ext cx="6759600" cy="8352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43" name="Google Shape;243;p23"/>
          <p:cNvSpPr/>
          <p:nvPr/>
        </p:nvSpPr>
        <p:spPr>
          <a:xfrm>
            <a:off x="2174975" y="1110875"/>
            <a:ext cx="6855000" cy="8352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44" name="Google Shape;244;p23"/>
          <p:cNvSpPr txBox="1">
            <a:spLocks noGrp="1"/>
          </p:cNvSpPr>
          <p:nvPr>
            <p:ph type="title"/>
          </p:nvPr>
        </p:nvSpPr>
        <p:spPr>
          <a:xfrm>
            <a:off x="6900" y="64025"/>
            <a:ext cx="696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oppins Medium"/>
                <a:ea typeface="Poppins Medium"/>
                <a:cs typeface="Poppins Medium"/>
                <a:sym typeface="Poppins Medium"/>
              </a:rPr>
              <a:t>RandomForest &amp; XGBoost Base Features</a:t>
            </a:r>
            <a:endParaRPr sz="2400">
              <a:latin typeface="Poppins Medium"/>
              <a:ea typeface="Poppins Medium"/>
              <a:cs typeface="Poppins Medium"/>
              <a:sym typeface="Poppins Medium"/>
            </a:endParaRPr>
          </a:p>
        </p:txBody>
      </p:sp>
      <p:sp>
        <p:nvSpPr>
          <p:cNvPr id="245" name="Google Shape;245;p23"/>
          <p:cNvSpPr txBox="1">
            <a:spLocks noGrp="1"/>
          </p:cNvSpPr>
          <p:nvPr>
            <p:ph type="body" idx="1"/>
          </p:nvPr>
        </p:nvSpPr>
        <p:spPr>
          <a:xfrm>
            <a:off x="382525" y="938050"/>
            <a:ext cx="1329900" cy="47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solidFill>
                  <a:schemeClr val="dk1"/>
                </a:solidFill>
                <a:latin typeface="Poppins"/>
                <a:ea typeface="Poppins"/>
                <a:cs typeface="Poppins"/>
                <a:sym typeface="Poppins"/>
              </a:rPr>
              <a:t>Features:</a:t>
            </a:r>
            <a:endParaRPr sz="2100"/>
          </a:p>
        </p:txBody>
      </p:sp>
      <p:pic>
        <p:nvPicPr>
          <p:cNvPr id="246" name="Google Shape;246;p23"/>
          <p:cNvPicPr preferRelativeResize="0"/>
          <p:nvPr/>
        </p:nvPicPr>
        <p:blipFill>
          <a:blip r:embed="rId3">
            <a:alphaModFix/>
          </a:blip>
          <a:stretch>
            <a:fillRect/>
          </a:stretch>
        </p:blipFill>
        <p:spPr>
          <a:xfrm>
            <a:off x="450875" y="1411150"/>
            <a:ext cx="1260700" cy="3382049"/>
          </a:xfrm>
          <a:prstGeom prst="rect">
            <a:avLst/>
          </a:prstGeom>
          <a:noFill/>
          <a:ln>
            <a:noFill/>
          </a:ln>
        </p:spPr>
      </p:pic>
      <p:sp>
        <p:nvSpPr>
          <p:cNvPr id="247" name="Google Shape;247;p23"/>
          <p:cNvSpPr txBox="1">
            <a:spLocks noGrp="1"/>
          </p:cNvSpPr>
          <p:nvPr>
            <p:ph type="body" idx="1"/>
          </p:nvPr>
        </p:nvSpPr>
        <p:spPr>
          <a:xfrm>
            <a:off x="2288100" y="2326925"/>
            <a:ext cx="5848200" cy="85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1"/>
                </a:solidFill>
                <a:latin typeface="Poppins"/>
                <a:ea typeface="Poppins"/>
                <a:cs typeface="Poppins"/>
                <a:sym typeface="Poppins"/>
              </a:rPr>
              <a:t>‘Last_gold’ represents the amount of gold the hero is currently worth at the current point in time</a:t>
            </a:r>
            <a:endParaRPr/>
          </a:p>
        </p:txBody>
      </p:sp>
      <p:sp>
        <p:nvSpPr>
          <p:cNvPr id="248" name="Google Shape;248;p23"/>
          <p:cNvSpPr/>
          <p:nvPr/>
        </p:nvSpPr>
        <p:spPr>
          <a:xfrm>
            <a:off x="260075" y="1650150"/>
            <a:ext cx="1686300" cy="1929900"/>
          </a:xfrm>
          <a:prstGeom prst="bracePair">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49" name="Google Shape;249;p23"/>
          <p:cNvSpPr/>
          <p:nvPr/>
        </p:nvSpPr>
        <p:spPr>
          <a:xfrm>
            <a:off x="260075" y="3695175"/>
            <a:ext cx="1686300" cy="1046400"/>
          </a:xfrm>
          <a:prstGeom prst="bracePair">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50" name="Google Shape;250;p23"/>
          <p:cNvSpPr txBox="1">
            <a:spLocks noGrp="1"/>
          </p:cNvSpPr>
          <p:nvPr>
            <p:ph type="body" idx="1"/>
          </p:nvPr>
        </p:nvSpPr>
        <p:spPr>
          <a:xfrm>
            <a:off x="2270400" y="3792375"/>
            <a:ext cx="5848200" cy="85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1"/>
                </a:solidFill>
                <a:latin typeface="Poppins"/>
                <a:ea typeface="Poppins"/>
                <a:cs typeface="Poppins"/>
                <a:sym typeface="Poppins"/>
              </a:rPr>
              <a:t>‘pos_diff’ represents the difference in gold between positions, negative values mean an advantage towards the ‘dire’ team</a:t>
            </a:r>
            <a:endParaRPr/>
          </a:p>
        </p:txBody>
      </p:sp>
      <p:sp>
        <p:nvSpPr>
          <p:cNvPr id="251" name="Google Shape;251;p23"/>
          <p:cNvSpPr txBox="1">
            <a:spLocks noGrp="1"/>
          </p:cNvSpPr>
          <p:nvPr>
            <p:ph type="body" idx="1"/>
          </p:nvPr>
        </p:nvSpPr>
        <p:spPr>
          <a:xfrm>
            <a:off x="2174975" y="1170125"/>
            <a:ext cx="5913600" cy="71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1"/>
                </a:solidFill>
                <a:latin typeface="Poppins"/>
                <a:ea typeface="Poppins"/>
                <a:cs typeface="Poppins"/>
                <a:sym typeface="Poppins"/>
              </a:rPr>
              <a:t>Due to computing limitations, models were trained individually at every 5 minutes between 15 - 40 minutes</a:t>
            </a:r>
            <a:endParaRPr/>
          </a:p>
        </p:txBody>
      </p:sp>
      <p:cxnSp>
        <p:nvCxnSpPr>
          <p:cNvPr id="252" name="Google Shape;252;p23"/>
          <p:cNvCxnSpPr/>
          <p:nvPr/>
        </p:nvCxnSpPr>
        <p:spPr>
          <a:xfrm rot="10800000" flipH="1">
            <a:off x="436500" y="1299125"/>
            <a:ext cx="1470300" cy="6900"/>
          </a:xfrm>
          <a:prstGeom prst="straightConnector1">
            <a:avLst/>
          </a:prstGeom>
          <a:noFill/>
          <a:ln w="9525" cap="flat" cmpd="sng">
            <a:solidFill>
              <a:schemeClr val="dk1"/>
            </a:solidFill>
            <a:prstDash val="solid"/>
            <a:round/>
            <a:headEnd type="none" w="med" len="med"/>
            <a:tailEnd type="none" w="med" len="med"/>
          </a:ln>
        </p:spPr>
      </p:cxnSp>
      <p:pic>
        <p:nvPicPr>
          <p:cNvPr id="253" name="Google Shape;253;p23"/>
          <p:cNvPicPr preferRelativeResize="0"/>
          <p:nvPr/>
        </p:nvPicPr>
        <p:blipFill>
          <a:blip r:embed="rId4">
            <a:alphaModFix/>
          </a:blip>
          <a:stretch>
            <a:fillRect/>
          </a:stretch>
        </p:blipFill>
        <p:spPr>
          <a:xfrm>
            <a:off x="8042401" y="2162000"/>
            <a:ext cx="906200" cy="906200"/>
          </a:xfrm>
          <a:prstGeom prst="rect">
            <a:avLst/>
          </a:prstGeom>
          <a:noFill/>
          <a:ln>
            <a:noFill/>
          </a:ln>
          <a:effectLst>
            <a:outerShdw blurRad="57150" dist="95250" dir="5400000" algn="bl" rotWithShape="0">
              <a:srgbClr val="000000">
                <a:alpha val="50000"/>
              </a:srgbClr>
            </a:outerShdw>
          </a:effectLst>
        </p:spPr>
      </p:pic>
      <p:pic>
        <p:nvPicPr>
          <p:cNvPr id="254" name="Google Shape;254;p23"/>
          <p:cNvPicPr preferRelativeResize="0"/>
          <p:nvPr/>
        </p:nvPicPr>
        <p:blipFill>
          <a:blip r:embed="rId5">
            <a:alphaModFix/>
          </a:blip>
          <a:stretch>
            <a:fillRect/>
          </a:stretch>
        </p:blipFill>
        <p:spPr>
          <a:xfrm>
            <a:off x="8085400" y="3646750"/>
            <a:ext cx="906200" cy="906200"/>
          </a:xfrm>
          <a:prstGeom prst="rect">
            <a:avLst/>
          </a:prstGeom>
          <a:noFill/>
          <a:ln>
            <a:noFill/>
          </a:ln>
          <a:effectLst>
            <a:outerShdw blurRad="57150" dist="95250" dir="5400000" algn="bl" rotWithShape="0">
              <a:srgbClr val="000000">
                <a:alpha val="50000"/>
              </a:srgbClr>
            </a:outerShdw>
          </a:effectLst>
        </p:spPr>
      </p:pic>
      <p:cxnSp>
        <p:nvCxnSpPr>
          <p:cNvPr id="255" name="Google Shape;255;p23"/>
          <p:cNvCxnSpPr/>
          <p:nvPr/>
        </p:nvCxnSpPr>
        <p:spPr>
          <a:xfrm rot="10800000" flipH="1">
            <a:off x="124500" y="524550"/>
            <a:ext cx="6347700" cy="10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4"/>
          <p:cNvSpPr/>
          <p:nvPr/>
        </p:nvSpPr>
        <p:spPr>
          <a:xfrm>
            <a:off x="5878050" y="1682100"/>
            <a:ext cx="2460900" cy="10536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1" name="Google Shape;261;p24"/>
          <p:cNvSpPr/>
          <p:nvPr/>
        </p:nvSpPr>
        <p:spPr>
          <a:xfrm>
            <a:off x="117725" y="779900"/>
            <a:ext cx="4989600" cy="33483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62" name="Google Shape;262;p24"/>
          <p:cNvSpPr txBox="1">
            <a:spLocks noGrp="1"/>
          </p:cNvSpPr>
          <p:nvPr>
            <p:ph type="title"/>
          </p:nvPr>
        </p:nvSpPr>
        <p:spPr>
          <a:xfrm>
            <a:off x="6900" y="64025"/>
            <a:ext cx="642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oppins Medium"/>
                <a:ea typeface="Poppins Medium"/>
                <a:cs typeface="Poppins Medium"/>
                <a:sym typeface="Poppins Medium"/>
              </a:rPr>
              <a:t>RF | Do embeddings improve accuracy?</a:t>
            </a:r>
            <a:endParaRPr sz="2400">
              <a:latin typeface="Poppins Medium"/>
              <a:ea typeface="Poppins Medium"/>
              <a:cs typeface="Poppins Medium"/>
              <a:sym typeface="Poppins Medium"/>
            </a:endParaRPr>
          </a:p>
        </p:txBody>
      </p:sp>
      <p:pic>
        <p:nvPicPr>
          <p:cNvPr id="263" name="Google Shape;263;p24"/>
          <p:cNvPicPr preferRelativeResize="0"/>
          <p:nvPr/>
        </p:nvPicPr>
        <p:blipFill>
          <a:blip r:embed="rId3">
            <a:alphaModFix/>
          </a:blip>
          <a:stretch>
            <a:fillRect/>
          </a:stretch>
        </p:blipFill>
        <p:spPr>
          <a:xfrm>
            <a:off x="208396" y="857821"/>
            <a:ext cx="4811350" cy="1351100"/>
          </a:xfrm>
          <a:prstGeom prst="rect">
            <a:avLst/>
          </a:prstGeom>
          <a:noFill/>
          <a:ln>
            <a:noFill/>
          </a:ln>
        </p:spPr>
      </p:pic>
      <p:pic>
        <p:nvPicPr>
          <p:cNvPr id="264" name="Google Shape;264;p24"/>
          <p:cNvPicPr preferRelativeResize="0"/>
          <p:nvPr/>
        </p:nvPicPr>
        <p:blipFill>
          <a:blip r:embed="rId4">
            <a:alphaModFix/>
          </a:blip>
          <a:stretch>
            <a:fillRect/>
          </a:stretch>
        </p:blipFill>
        <p:spPr>
          <a:xfrm>
            <a:off x="208400" y="2488100"/>
            <a:ext cx="4811351" cy="1542186"/>
          </a:xfrm>
          <a:prstGeom prst="rect">
            <a:avLst/>
          </a:prstGeom>
          <a:noFill/>
          <a:ln>
            <a:noFill/>
          </a:ln>
        </p:spPr>
      </p:pic>
      <p:sp>
        <p:nvSpPr>
          <p:cNvPr id="265" name="Google Shape;265;p24"/>
          <p:cNvSpPr txBox="1"/>
          <p:nvPr/>
        </p:nvSpPr>
        <p:spPr>
          <a:xfrm>
            <a:off x="5877925" y="1682100"/>
            <a:ext cx="2460900" cy="10467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Embeddings seem to make little difference if losing some accuracy at times</a:t>
            </a:r>
            <a:endParaRPr sz="1600">
              <a:solidFill>
                <a:schemeClr val="accent3"/>
              </a:solidFill>
              <a:latin typeface="Average"/>
              <a:ea typeface="Average"/>
              <a:cs typeface="Average"/>
              <a:sym typeface="Average"/>
            </a:endParaRPr>
          </a:p>
        </p:txBody>
      </p:sp>
      <p:cxnSp>
        <p:nvCxnSpPr>
          <p:cNvPr id="266" name="Google Shape;266;p24"/>
          <p:cNvCxnSpPr>
            <a:stCxn id="263" idx="3"/>
            <a:endCxn id="265" idx="1"/>
          </p:cNvCxnSpPr>
          <p:nvPr/>
        </p:nvCxnSpPr>
        <p:spPr>
          <a:xfrm>
            <a:off x="5019746" y="1533371"/>
            <a:ext cx="858300" cy="672000"/>
          </a:xfrm>
          <a:prstGeom prst="straightConnector1">
            <a:avLst/>
          </a:prstGeom>
          <a:noFill/>
          <a:ln w="9525" cap="flat" cmpd="sng">
            <a:solidFill>
              <a:srgbClr val="00FF00"/>
            </a:solidFill>
            <a:prstDash val="solid"/>
            <a:round/>
            <a:headEnd type="none" w="med" len="med"/>
            <a:tailEnd type="none" w="med" len="med"/>
          </a:ln>
        </p:spPr>
      </p:cxnSp>
      <p:cxnSp>
        <p:nvCxnSpPr>
          <p:cNvPr id="267" name="Google Shape;267;p24"/>
          <p:cNvCxnSpPr>
            <a:stCxn id="265" idx="1"/>
            <a:endCxn id="264" idx="3"/>
          </p:cNvCxnSpPr>
          <p:nvPr/>
        </p:nvCxnSpPr>
        <p:spPr>
          <a:xfrm flipH="1">
            <a:off x="5019625" y="2205450"/>
            <a:ext cx="858300" cy="1053600"/>
          </a:xfrm>
          <a:prstGeom prst="straightConnector1">
            <a:avLst/>
          </a:prstGeom>
          <a:noFill/>
          <a:ln w="9525" cap="flat" cmpd="sng">
            <a:solidFill>
              <a:srgbClr val="00FF00"/>
            </a:solidFill>
            <a:prstDash val="solid"/>
            <a:round/>
            <a:headEnd type="none" w="med" len="med"/>
            <a:tailEnd type="none" w="med" len="med"/>
          </a:ln>
        </p:spPr>
      </p:cxnSp>
      <p:cxnSp>
        <p:nvCxnSpPr>
          <p:cNvPr id="268" name="Google Shape;268;p24"/>
          <p:cNvCxnSpPr/>
          <p:nvPr/>
        </p:nvCxnSpPr>
        <p:spPr>
          <a:xfrm rot="10800000" flipH="1">
            <a:off x="124500" y="524550"/>
            <a:ext cx="6347700" cy="10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5"/>
          <p:cNvSpPr/>
          <p:nvPr/>
        </p:nvSpPr>
        <p:spPr>
          <a:xfrm>
            <a:off x="678850" y="4294675"/>
            <a:ext cx="7600200" cy="5727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74" name="Google Shape;274;p25"/>
          <p:cNvSpPr/>
          <p:nvPr/>
        </p:nvSpPr>
        <p:spPr>
          <a:xfrm>
            <a:off x="5877925" y="1758200"/>
            <a:ext cx="2460900" cy="10467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75" name="Google Shape;275;p25"/>
          <p:cNvSpPr/>
          <p:nvPr/>
        </p:nvSpPr>
        <p:spPr>
          <a:xfrm>
            <a:off x="152275" y="724575"/>
            <a:ext cx="4955100" cy="34035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76" name="Google Shape;276;p25"/>
          <p:cNvSpPr txBox="1">
            <a:spLocks noGrp="1"/>
          </p:cNvSpPr>
          <p:nvPr>
            <p:ph type="title"/>
          </p:nvPr>
        </p:nvSpPr>
        <p:spPr>
          <a:xfrm>
            <a:off x="6900" y="64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a:latin typeface="Poppins Medium"/>
                <a:ea typeface="Poppins Medium"/>
                <a:cs typeface="Poppins Medium"/>
                <a:sym typeface="Poppins Medium"/>
              </a:rPr>
              <a:t>XG | Do embeddings improve accuracy?</a:t>
            </a:r>
            <a:endParaRPr sz="2400">
              <a:latin typeface="Poppins Medium"/>
              <a:ea typeface="Poppins Medium"/>
              <a:cs typeface="Poppins Medium"/>
              <a:sym typeface="Poppins Medium"/>
            </a:endParaRPr>
          </a:p>
        </p:txBody>
      </p:sp>
      <p:sp>
        <p:nvSpPr>
          <p:cNvPr id="277" name="Google Shape;277;p25"/>
          <p:cNvSpPr txBox="1"/>
          <p:nvPr/>
        </p:nvSpPr>
        <p:spPr>
          <a:xfrm>
            <a:off x="5877925" y="1758300"/>
            <a:ext cx="2460900" cy="10467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Embeddings seem to make little difference if losing some accuracy at times</a:t>
            </a:r>
            <a:endParaRPr sz="1600">
              <a:solidFill>
                <a:schemeClr val="accent3"/>
              </a:solidFill>
              <a:latin typeface="Average"/>
              <a:ea typeface="Average"/>
              <a:cs typeface="Average"/>
              <a:sym typeface="Average"/>
            </a:endParaRPr>
          </a:p>
        </p:txBody>
      </p:sp>
      <p:cxnSp>
        <p:nvCxnSpPr>
          <p:cNvPr id="278" name="Google Shape;278;p25"/>
          <p:cNvCxnSpPr>
            <a:stCxn id="279" idx="3"/>
            <a:endCxn id="277" idx="1"/>
          </p:cNvCxnSpPr>
          <p:nvPr/>
        </p:nvCxnSpPr>
        <p:spPr>
          <a:xfrm>
            <a:off x="5019749" y="1607728"/>
            <a:ext cx="858300" cy="673800"/>
          </a:xfrm>
          <a:prstGeom prst="straightConnector1">
            <a:avLst/>
          </a:prstGeom>
          <a:noFill/>
          <a:ln w="9525" cap="flat" cmpd="sng">
            <a:solidFill>
              <a:srgbClr val="00FF00"/>
            </a:solidFill>
            <a:prstDash val="solid"/>
            <a:round/>
            <a:headEnd type="none" w="med" len="med"/>
            <a:tailEnd type="none" w="med" len="med"/>
          </a:ln>
        </p:spPr>
      </p:cxnSp>
      <p:cxnSp>
        <p:nvCxnSpPr>
          <p:cNvPr id="280" name="Google Shape;280;p25"/>
          <p:cNvCxnSpPr>
            <a:stCxn id="277" idx="1"/>
            <a:endCxn id="281" idx="3"/>
          </p:cNvCxnSpPr>
          <p:nvPr/>
        </p:nvCxnSpPr>
        <p:spPr>
          <a:xfrm flipH="1">
            <a:off x="5019625" y="2281650"/>
            <a:ext cx="858300" cy="992100"/>
          </a:xfrm>
          <a:prstGeom prst="straightConnector1">
            <a:avLst/>
          </a:prstGeom>
          <a:noFill/>
          <a:ln w="9525" cap="flat" cmpd="sng">
            <a:solidFill>
              <a:srgbClr val="00FF00"/>
            </a:solidFill>
            <a:prstDash val="solid"/>
            <a:round/>
            <a:headEnd type="none" w="med" len="med"/>
            <a:tailEnd type="none" w="med" len="med"/>
          </a:ln>
        </p:spPr>
      </p:cxnSp>
      <p:pic>
        <p:nvPicPr>
          <p:cNvPr id="279" name="Google Shape;279;p25"/>
          <p:cNvPicPr preferRelativeResize="0"/>
          <p:nvPr/>
        </p:nvPicPr>
        <p:blipFill>
          <a:blip r:embed="rId3">
            <a:alphaModFix/>
          </a:blip>
          <a:stretch>
            <a:fillRect/>
          </a:stretch>
        </p:blipFill>
        <p:spPr>
          <a:xfrm>
            <a:off x="208400" y="838525"/>
            <a:ext cx="4811349" cy="1538406"/>
          </a:xfrm>
          <a:prstGeom prst="rect">
            <a:avLst/>
          </a:prstGeom>
          <a:noFill/>
          <a:ln>
            <a:noFill/>
          </a:ln>
        </p:spPr>
      </p:pic>
      <p:pic>
        <p:nvPicPr>
          <p:cNvPr id="282" name="Google Shape;282;p25"/>
          <p:cNvPicPr preferRelativeResize="0"/>
          <p:nvPr/>
        </p:nvPicPr>
        <p:blipFill>
          <a:blip r:embed="rId4">
            <a:alphaModFix/>
          </a:blip>
          <a:stretch>
            <a:fillRect/>
          </a:stretch>
        </p:blipFill>
        <p:spPr>
          <a:xfrm>
            <a:off x="208401" y="2537469"/>
            <a:ext cx="4811350" cy="1442765"/>
          </a:xfrm>
          <a:prstGeom prst="rect">
            <a:avLst/>
          </a:prstGeom>
          <a:noFill/>
          <a:ln>
            <a:noFill/>
          </a:ln>
        </p:spPr>
      </p:pic>
      <p:sp>
        <p:nvSpPr>
          <p:cNvPr id="283" name="Google Shape;283;p25"/>
          <p:cNvSpPr txBox="1">
            <a:spLocks noGrp="1"/>
          </p:cNvSpPr>
          <p:nvPr>
            <p:ph type="body" idx="1"/>
          </p:nvPr>
        </p:nvSpPr>
        <p:spPr>
          <a:xfrm>
            <a:off x="633300" y="4264525"/>
            <a:ext cx="7877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1"/>
                </a:solidFill>
                <a:latin typeface="Poppins"/>
                <a:ea typeface="Poppins"/>
                <a:cs typeface="Poppins"/>
                <a:sym typeface="Poppins"/>
              </a:rPr>
              <a:t>Embeddings do not make a significant impact in either the XG or RF models ability to predict a game’s outcome</a:t>
            </a:r>
            <a:endParaRPr/>
          </a:p>
        </p:txBody>
      </p:sp>
      <p:cxnSp>
        <p:nvCxnSpPr>
          <p:cNvPr id="284" name="Google Shape;284;p25"/>
          <p:cNvCxnSpPr/>
          <p:nvPr/>
        </p:nvCxnSpPr>
        <p:spPr>
          <a:xfrm rot="10800000" flipH="1">
            <a:off x="124500" y="524550"/>
            <a:ext cx="6347700" cy="10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273"/>
                                        </p:tgtEl>
                                        <p:attrNameLst>
                                          <p:attrName>style.visibility</p:attrName>
                                        </p:attrNameLst>
                                      </p:cBhvr>
                                      <p:to>
                                        <p:strVal val="visible"/>
                                      </p:to>
                                    </p:set>
                                    <p:animEffect transition="in" filter="fade">
                                      <p:cBhvr>
                                        <p:cTn id="10" dur="10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6"/>
          <p:cNvSpPr/>
          <p:nvPr/>
        </p:nvSpPr>
        <p:spPr>
          <a:xfrm>
            <a:off x="152275" y="719825"/>
            <a:ext cx="4955100" cy="34494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0" name="Google Shape;290;p26"/>
          <p:cNvSpPr/>
          <p:nvPr/>
        </p:nvSpPr>
        <p:spPr>
          <a:xfrm>
            <a:off x="5877925" y="1682100"/>
            <a:ext cx="2460900" cy="12621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91" name="Google Shape;291;p26"/>
          <p:cNvSpPr txBox="1">
            <a:spLocks noGrp="1"/>
          </p:cNvSpPr>
          <p:nvPr>
            <p:ph type="title"/>
          </p:nvPr>
        </p:nvSpPr>
        <p:spPr>
          <a:xfrm>
            <a:off x="58450" y="50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oppins Medium"/>
                <a:ea typeface="Poppins Medium"/>
                <a:cs typeface="Poppins Medium"/>
                <a:sym typeface="Poppins Medium"/>
              </a:rPr>
              <a:t>RF | Do forecasted values impact accuracy?</a:t>
            </a:r>
            <a:endParaRPr/>
          </a:p>
        </p:txBody>
      </p:sp>
      <p:sp>
        <p:nvSpPr>
          <p:cNvPr id="292" name="Google Shape;292;p26"/>
          <p:cNvSpPr txBox="1"/>
          <p:nvPr/>
        </p:nvSpPr>
        <p:spPr>
          <a:xfrm>
            <a:off x="5877925" y="1682100"/>
            <a:ext cx="2460900" cy="12621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Predicted values seem to increase accuracy at later stages in the game, but drop accuracy at earlier stages</a:t>
            </a:r>
            <a:endParaRPr sz="1600">
              <a:solidFill>
                <a:schemeClr val="accent3"/>
              </a:solidFill>
              <a:latin typeface="Average"/>
              <a:ea typeface="Average"/>
              <a:cs typeface="Average"/>
              <a:sym typeface="Average"/>
            </a:endParaRPr>
          </a:p>
        </p:txBody>
      </p:sp>
      <p:cxnSp>
        <p:nvCxnSpPr>
          <p:cNvPr id="293" name="Google Shape;293;p26"/>
          <p:cNvCxnSpPr>
            <a:stCxn id="294" idx="3"/>
            <a:endCxn id="292" idx="1"/>
          </p:cNvCxnSpPr>
          <p:nvPr/>
        </p:nvCxnSpPr>
        <p:spPr>
          <a:xfrm>
            <a:off x="5019625" y="1577850"/>
            <a:ext cx="858300" cy="735300"/>
          </a:xfrm>
          <a:prstGeom prst="straightConnector1">
            <a:avLst/>
          </a:prstGeom>
          <a:noFill/>
          <a:ln w="9525" cap="flat" cmpd="sng">
            <a:solidFill>
              <a:srgbClr val="00FF00"/>
            </a:solidFill>
            <a:prstDash val="solid"/>
            <a:round/>
            <a:headEnd type="none" w="med" len="med"/>
            <a:tailEnd type="none" w="med" len="med"/>
          </a:ln>
        </p:spPr>
      </p:cxnSp>
      <p:cxnSp>
        <p:nvCxnSpPr>
          <p:cNvPr id="295" name="Google Shape;295;p26"/>
          <p:cNvCxnSpPr>
            <a:stCxn id="292" idx="1"/>
            <a:endCxn id="296" idx="3"/>
          </p:cNvCxnSpPr>
          <p:nvPr/>
        </p:nvCxnSpPr>
        <p:spPr>
          <a:xfrm flipH="1">
            <a:off x="5019625" y="2313150"/>
            <a:ext cx="858300" cy="992100"/>
          </a:xfrm>
          <a:prstGeom prst="straightConnector1">
            <a:avLst/>
          </a:prstGeom>
          <a:noFill/>
          <a:ln w="9525" cap="flat" cmpd="sng">
            <a:solidFill>
              <a:srgbClr val="00FF00"/>
            </a:solidFill>
            <a:prstDash val="solid"/>
            <a:round/>
            <a:headEnd type="none" w="med" len="med"/>
            <a:tailEnd type="none" w="med" len="med"/>
          </a:ln>
        </p:spPr>
      </p:cxnSp>
      <p:pic>
        <p:nvPicPr>
          <p:cNvPr id="297" name="Google Shape;297;p26"/>
          <p:cNvPicPr preferRelativeResize="0"/>
          <p:nvPr/>
        </p:nvPicPr>
        <p:blipFill>
          <a:blip r:embed="rId3">
            <a:alphaModFix/>
          </a:blip>
          <a:stretch>
            <a:fillRect/>
          </a:stretch>
        </p:blipFill>
        <p:spPr>
          <a:xfrm>
            <a:off x="208400" y="796825"/>
            <a:ext cx="4799074" cy="1442775"/>
          </a:xfrm>
          <a:prstGeom prst="rect">
            <a:avLst/>
          </a:prstGeom>
          <a:noFill/>
          <a:ln>
            <a:noFill/>
          </a:ln>
        </p:spPr>
      </p:pic>
      <p:pic>
        <p:nvPicPr>
          <p:cNvPr id="298" name="Google Shape;298;p26"/>
          <p:cNvPicPr preferRelativeResize="0"/>
          <p:nvPr/>
        </p:nvPicPr>
        <p:blipFill>
          <a:blip r:embed="rId4">
            <a:alphaModFix/>
          </a:blip>
          <a:stretch>
            <a:fillRect/>
          </a:stretch>
        </p:blipFill>
        <p:spPr>
          <a:xfrm>
            <a:off x="208400" y="2390100"/>
            <a:ext cx="4811224" cy="1688704"/>
          </a:xfrm>
          <a:prstGeom prst="rect">
            <a:avLst/>
          </a:prstGeom>
          <a:noFill/>
          <a:ln>
            <a:noFill/>
          </a:ln>
        </p:spPr>
      </p:pic>
      <p:cxnSp>
        <p:nvCxnSpPr>
          <p:cNvPr id="299" name="Google Shape;299;p26"/>
          <p:cNvCxnSpPr/>
          <p:nvPr/>
        </p:nvCxnSpPr>
        <p:spPr>
          <a:xfrm rot="10800000" flipH="1">
            <a:off x="124500" y="524550"/>
            <a:ext cx="6347700" cy="10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7"/>
          <p:cNvSpPr/>
          <p:nvPr/>
        </p:nvSpPr>
        <p:spPr>
          <a:xfrm>
            <a:off x="1745650" y="4370875"/>
            <a:ext cx="5514000" cy="6273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5" name="Google Shape;305;p27"/>
          <p:cNvSpPr/>
          <p:nvPr/>
        </p:nvSpPr>
        <p:spPr>
          <a:xfrm>
            <a:off x="152275" y="679000"/>
            <a:ext cx="4955100" cy="35820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6" name="Google Shape;306;p27"/>
          <p:cNvSpPr/>
          <p:nvPr/>
        </p:nvSpPr>
        <p:spPr>
          <a:xfrm>
            <a:off x="5877925" y="1682100"/>
            <a:ext cx="2460900" cy="12621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07" name="Google Shape;307;p27"/>
          <p:cNvSpPr txBox="1">
            <a:spLocks noGrp="1"/>
          </p:cNvSpPr>
          <p:nvPr>
            <p:ph type="title"/>
          </p:nvPr>
        </p:nvSpPr>
        <p:spPr>
          <a:xfrm>
            <a:off x="56000" y="14700"/>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a:latin typeface="Poppins Medium"/>
                <a:ea typeface="Poppins Medium"/>
                <a:cs typeface="Poppins Medium"/>
                <a:sym typeface="Poppins Medium"/>
              </a:rPr>
              <a:t>XG | Do forecasted values impact accuracy?</a:t>
            </a:r>
            <a:endParaRPr sz="2400">
              <a:latin typeface="Poppins Medium"/>
              <a:ea typeface="Poppins Medium"/>
              <a:cs typeface="Poppins Medium"/>
              <a:sym typeface="Poppins Medium"/>
            </a:endParaRPr>
          </a:p>
        </p:txBody>
      </p:sp>
      <p:sp>
        <p:nvSpPr>
          <p:cNvPr id="308" name="Google Shape;308;p27"/>
          <p:cNvSpPr txBox="1"/>
          <p:nvPr/>
        </p:nvSpPr>
        <p:spPr>
          <a:xfrm>
            <a:off x="5877925" y="1682100"/>
            <a:ext cx="2460900" cy="12621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The XG model seems to respond with higher accuracy across most minute marks with predicted values</a:t>
            </a:r>
            <a:endParaRPr sz="1600">
              <a:solidFill>
                <a:schemeClr val="accent3"/>
              </a:solidFill>
              <a:latin typeface="Average"/>
              <a:ea typeface="Average"/>
              <a:cs typeface="Average"/>
              <a:sym typeface="Average"/>
            </a:endParaRPr>
          </a:p>
        </p:txBody>
      </p:sp>
      <p:cxnSp>
        <p:nvCxnSpPr>
          <p:cNvPr id="309" name="Google Shape;309;p27"/>
          <p:cNvCxnSpPr>
            <a:stCxn id="310" idx="3"/>
            <a:endCxn id="308" idx="1"/>
          </p:cNvCxnSpPr>
          <p:nvPr/>
        </p:nvCxnSpPr>
        <p:spPr>
          <a:xfrm>
            <a:off x="4967900" y="1539989"/>
            <a:ext cx="909900" cy="773100"/>
          </a:xfrm>
          <a:prstGeom prst="straightConnector1">
            <a:avLst/>
          </a:prstGeom>
          <a:noFill/>
          <a:ln w="9525" cap="flat" cmpd="sng">
            <a:solidFill>
              <a:srgbClr val="00FF00"/>
            </a:solidFill>
            <a:prstDash val="solid"/>
            <a:round/>
            <a:headEnd type="none" w="med" len="med"/>
            <a:tailEnd type="none" w="med" len="med"/>
          </a:ln>
        </p:spPr>
      </p:cxnSp>
      <p:cxnSp>
        <p:nvCxnSpPr>
          <p:cNvPr id="311" name="Google Shape;311;p27"/>
          <p:cNvCxnSpPr>
            <a:stCxn id="308" idx="1"/>
            <a:endCxn id="312" idx="3"/>
          </p:cNvCxnSpPr>
          <p:nvPr/>
        </p:nvCxnSpPr>
        <p:spPr>
          <a:xfrm flipH="1">
            <a:off x="4968025" y="2313150"/>
            <a:ext cx="909900" cy="982200"/>
          </a:xfrm>
          <a:prstGeom prst="straightConnector1">
            <a:avLst/>
          </a:prstGeom>
          <a:noFill/>
          <a:ln w="9525" cap="flat" cmpd="sng">
            <a:solidFill>
              <a:srgbClr val="00FF00"/>
            </a:solidFill>
            <a:prstDash val="solid"/>
            <a:round/>
            <a:headEnd type="none" w="med" len="med"/>
            <a:tailEnd type="none" w="med" len="med"/>
          </a:ln>
        </p:spPr>
      </p:cxnSp>
      <p:pic>
        <p:nvPicPr>
          <p:cNvPr id="312" name="Google Shape;312;p27"/>
          <p:cNvPicPr preferRelativeResize="0"/>
          <p:nvPr/>
        </p:nvPicPr>
        <p:blipFill>
          <a:blip r:embed="rId3">
            <a:alphaModFix/>
          </a:blip>
          <a:stretch>
            <a:fillRect/>
          </a:stretch>
        </p:blipFill>
        <p:spPr>
          <a:xfrm>
            <a:off x="208400" y="2447975"/>
            <a:ext cx="4759499" cy="1694925"/>
          </a:xfrm>
          <a:prstGeom prst="rect">
            <a:avLst/>
          </a:prstGeom>
          <a:noFill/>
          <a:ln>
            <a:noFill/>
          </a:ln>
        </p:spPr>
      </p:pic>
      <p:pic>
        <p:nvPicPr>
          <p:cNvPr id="310" name="Google Shape;310;p27"/>
          <p:cNvPicPr preferRelativeResize="0"/>
          <p:nvPr/>
        </p:nvPicPr>
        <p:blipFill>
          <a:blip r:embed="rId4">
            <a:alphaModFix/>
          </a:blip>
          <a:stretch>
            <a:fillRect/>
          </a:stretch>
        </p:blipFill>
        <p:spPr>
          <a:xfrm>
            <a:off x="208400" y="789125"/>
            <a:ext cx="4759499" cy="1501727"/>
          </a:xfrm>
          <a:prstGeom prst="rect">
            <a:avLst/>
          </a:prstGeom>
          <a:noFill/>
          <a:ln>
            <a:noFill/>
          </a:ln>
        </p:spPr>
      </p:pic>
      <p:cxnSp>
        <p:nvCxnSpPr>
          <p:cNvPr id="313" name="Google Shape;313;p27"/>
          <p:cNvCxnSpPr/>
          <p:nvPr/>
        </p:nvCxnSpPr>
        <p:spPr>
          <a:xfrm rot="10800000" flipH="1">
            <a:off x="124500" y="524550"/>
            <a:ext cx="6347700" cy="10200"/>
          </a:xfrm>
          <a:prstGeom prst="straightConnector1">
            <a:avLst/>
          </a:prstGeom>
          <a:noFill/>
          <a:ln w="28575" cap="flat" cmpd="sng">
            <a:solidFill>
              <a:schemeClr val="dk1"/>
            </a:solidFill>
            <a:prstDash val="solid"/>
            <a:round/>
            <a:headEnd type="none" w="med" len="med"/>
            <a:tailEnd type="none" w="med" len="med"/>
          </a:ln>
        </p:spPr>
      </p:cxnSp>
      <p:sp>
        <p:nvSpPr>
          <p:cNvPr id="314" name="Google Shape;314;p27"/>
          <p:cNvSpPr txBox="1">
            <a:spLocks noGrp="1"/>
          </p:cNvSpPr>
          <p:nvPr>
            <p:ph type="body" idx="1"/>
          </p:nvPr>
        </p:nvSpPr>
        <p:spPr>
          <a:xfrm>
            <a:off x="1701000" y="4352600"/>
            <a:ext cx="5742000" cy="4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solidFill>
                  <a:schemeClr val="dk1"/>
                </a:solidFill>
                <a:latin typeface="Poppins"/>
                <a:ea typeface="Poppins"/>
                <a:cs typeface="Poppins"/>
                <a:sym typeface="Poppins"/>
              </a:rPr>
              <a:t>Forecasted values seem to have at least some positive impact on accuracy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1000"/>
                                        <p:tgtEl>
                                          <p:spTgt spid="314"/>
                                        </p:tgtEl>
                                      </p:cBhvr>
                                    </p:animEffec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p:nvPr/>
        </p:nvSpPr>
        <p:spPr>
          <a:xfrm>
            <a:off x="83675" y="704850"/>
            <a:ext cx="4674000" cy="36126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20" name="Google Shape;320;p28"/>
          <p:cNvSpPr/>
          <p:nvPr/>
        </p:nvSpPr>
        <p:spPr>
          <a:xfrm>
            <a:off x="5888625" y="1278825"/>
            <a:ext cx="2517300" cy="12621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21" name="Google Shape;321;p28"/>
          <p:cNvSpPr txBox="1">
            <a:spLocks noGrp="1"/>
          </p:cNvSpPr>
          <p:nvPr>
            <p:ph type="title"/>
          </p:nvPr>
        </p:nvSpPr>
        <p:spPr>
          <a:xfrm>
            <a:off x="69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oppins Medium"/>
                <a:ea typeface="Poppins Medium"/>
                <a:cs typeface="Poppins Medium"/>
                <a:sym typeface="Poppins Medium"/>
              </a:rPr>
              <a:t>RF &amp; XG | Do embeds + predictions impact accuracy?</a:t>
            </a:r>
            <a:endParaRPr/>
          </a:p>
        </p:txBody>
      </p:sp>
      <p:sp>
        <p:nvSpPr>
          <p:cNvPr id="322" name="Google Shape;322;p28"/>
          <p:cNvSpPr txBox="1"/>
          <p:nvPr/>
        </p:nvSpPr>
        <p:spPr>
          <a:xfrm>
            <a:off x="5888625" y="1278825"/>
            <a:ext cx="2517300" cy="12621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The combination does not seem to impact accuracy greatly outside of the 45 min. mark which was a negative effect</a:t>
            </a:r>
            <a:endParaRPr>
              <a:solidFill>
                <a:schemeClr val="dk1"/>
              </a:solidFill>
              <a:latin typeface="Poppins"/>
              <a:ea typeface="Poppins"/>
              <a:cs typeface="Poppins"/>
              <a:sym typeface="Poppins"/>
            </a:endParaRPr>
          </a:p>
        </p:txBody>
      </p:sp>
      <p:cxnSp>
        <p:nvCxnSpPr>
          <p:cNvPr id="323" name="Google Shape;323;p28"/>
          <p:cNvCxnSpPr>
            <a:endCxn id="322" idx="1"/>
          </p:cNvCxnSpPr>
          <p:nvPr/>
        </p:nvCxnSpPr>
        <p:spPr>
          <a:xfrm>
            <a:off x="4652925" y="1909875"/>
            <a:ext cx="1235700" cy="0"/>
          </a:xfrm>
          <a:prstGeom prst="straightConnector1">
            <a:avLst/>
          </a:prstGeom>
          <a:noFill/>
          <a:ln w="9525" cap="flat" cmpd="sng">
            <a:solidFill>
              <a:srgbClr val="00FF00"/>
            </a:solidFill>
            <a:prstDash val="solid"/>
            <a:round/>
            <a:headEnd type="none" w="med" len="med"/>
            <a:tailEnd type="none" w="med" len="med"/>
          </a:ln>
        </p:spPr>
      </p:cxnSp>
      <p:cxnSp>
        <p:nvCxnSpPr>
          <p:cNvPr id="324" name="Google Shape;324;p28"/>
          <p:cNvCxnSpPr>
            <a:stCxn id="322" idx="1"/>
          </p:cNvCxnSpPr>
          <p:nvPr/>
        </p:nvCxnSpPr>
        <p:spPr>
          <a:xfrm flipH="1">
            <a:off x="4652925" y="1909875"/>
            <a:ext cx="1235700" cy="1515900"/>
          </a:xfrm>
          <a:prstGeom prst="straightConnector1">
            <a:avLst/>
          </a:prstGeom>
          <a:noFill/>
          <a:ln w="9525" cap="flat" cmpd="sng">
            <a:solidFill>
              <a:srgbClr val="00FF00"/>
            </a:solidFill>
            <a:prstDash val="solid"/>
            <a:round/>
            <a:headEnd type="none" w="med" len="med"/>
            <a:tailEnd type="none" w="med" len="med"/>
          </a:ln>
        </p:spPr>
      </p:cxnSp>
      <p:pic>
        <p:nvPicPr>
          <p:cNvPr id="325" name="Google Shape;325;p28"/>
          <p:cNvPicPr preferRelativeResize="0"/>
          <p:nvPr/>
        </p:nvPicPr>
        <p:blipFill>
          <a:blip r:embed="rId3">
            <a:alphaModFix/>
          </a:blip>
          <a:stretch>
            <a:fillRect/>
          </a:stretch>
        </p:blipFill>
        <p:spPr>
          <a:xfrm>
            <a:off x="152400" y="789125"/>
            <a:ext cx="4512926" cy="3436448"/>
          </a:xfrm>
          <a:prstGeom prst="rect">
            <a:avLst/>
          </a:prstGeom>
          <a:noFill/>
          <a:ln>
            <a:noFill/>
          </a:ln>
        </p:spPr>
      </p:pic>
      <p:cxnSp>
        <p:nvCxnSpPr>
          <p:cNvPr id="326" name="Google Shape;326;p28"/>
          <p:cNvCxnSpPr/>
          <p:nvPr/>
        </p:nvCxnSpPr>
        <p:spPr>
          <a:xfrm rot="10800000" flipH="1">
            <a:off x="124500" y="524550"/>
            <a:ext cx="6347700" cy="10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9"/>
          <p:cNvSpPr/>
          <p:nvPr/>
        </p:nvSpPr>
        <p:spPr>
          <a:xfrm>
            <a:off x="37175" y="0"/>
            <a:ext cx="9106800" cy="29547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32" name="Google Shape;332;p29"/>
          <p:cNvSpPr txBox="1">
            <a:spLocks noGrp="1"/>
          </p:cNvSpPr>
          <p:nvPr>
            <p:ph type="title"/>
          </p:nvPr>
        </p:nvSpPr>
        <p:spPr>
          <a:xfrm>
            <a:off x="1769700" y="3229650"/>
            <a:ext cx="5604600" cy="6591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400">
                <a:latin typeface="Poppins Medium"/>
                <a:ea typeface="Poppins Medium"/>
                <a:cs typeface="Poppins Medium"/>
                <a:sym typeface="Poppins Medium"/>
              </a:rPr>
              <a:t>Examples of XG/RF Feature Importance</a:t>
            </a:r>
            <a:endParaRPr sz="2400">
              <a:latin typeface="Poppins Medium"/>
              <a:ea typeface="Poppins Medium"/>
              <a:cs typeface="Poppins Medium"/>
              <a:sym typeface="Poppins Medium"/>
            </a:endParaRPr>
          </a:p>
        </p:txBody>
      </p:sp>
      <p:cxnSp>
        <p:nvCxnSpPr>
          <p:cNvPr id="333" name="Google Shape;333;p29"/>
          <p:cNvCxnSpPr/>
          <p:nvPr/>
        </p:nvCxnSpPr>
        <p:spPr>
          <a:xfrm rot="10800000" flipH="1">
            <a:off x="1398150" y="4173900"/>
            <a:ext cx="6347700" cy="10200"/>
          </a:xfrm>
          <a:prstGeom prst="straightConnector1">
            <a:avLst/>
          </a:prstGeom>
          <a:noFill/>
          <a:ln w="28575" cap="flat" cmpd="sng">
            <a:solidFill>
              <a:schemeClr val="dk1"/>
            </a:solidFill>
            <a:prstDash val="solid"/>
            <a:round/>
            <a:headEnd type="none" w="med" len="med"/>
            <a:tailEnd type="none" w="med" len="med"/>
          </a:ln>
        </p:spPr>
      </p:cxnSp>
      <p:sp>
        <p:nvSpPr>
          <p:cNvPr id="334" name="Google Shape;334;p29"/>
          <p:cNvSpPr txBox="1"/>
          <p:nvPr/>
        </p:nvSpPr>
        <p:spPr>
          <a:xfrm>
            <a:off x="1436225" y="4163775"/>
            <a:ext cx="219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XG | 25 Minutes</a:t>
            </a:r>
            <a:endParaRPr sz="1800">
              <a:solidFill>
                <a:schemeClr val="accent3"/>
              </a:solidFill>
              <a:latin typeface="Average"/>
              <a:ea typeface="Average"/>
              <a:cs typeface="Average"/>
              <a:sym typeface="Average"/>
            </a:endParaRPr>
          </a:p>
        </p:txBody>
      </p:sp>
      <p:sp>
        <p:nvSpPr>
          <p:cNvPr id="335" name="Google Shape;335;p29"/>
          <p:cNvSpPr txBox="1"/>
          <p:nvPr/>
        </p:nvSpPr>
        <p:spPr>
          <a:xfrm>
            <a:off x="5992575" y="4163775"/>
            <a:ext cx="202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RF | 30 Minutes</a:t>
            </a:r>
            <a:endParaRPr sz="1800">
              <a:solidFill>
                <a:schemeClr val="accent3"/>
              </a:solidFill>
              <a:latin typeface="Average"/>
              <a:ea typeface="Average"/>
              <a:cs typeface="Average"/>
              <a:sym typeface="Average"/>
            </a:endParaRPr>
          </a:p>
        </p:txBody>
      </p:sp>
      <p:pic>
        <p:nvPicPr>
          <p:cNvPr id="336" name="Google Shape;336;p29"/>
          <p:cNvPicPr preferRelativeResize="0"/>
          <p:nvPr/>
        </p:nvPicPr>
        <p:blipFill>
          <a:blip r:embed="rId3">
            <a:alphaModFix/>
          </a:blip>
          <a:stretch>
            <a:fillRect/>
          </a:stretch>
        </p:blipFill>
        <p:spPr>
          <a:xfrm>
            <a:off x="152400" y="152400"/>
            <a:ext cx="4196124" cy="2659550"/>
          </a:xfrm>
          <a:prstGeom prst="rect">
            <a:avLst/>
          </a:prstGeom>
          <a:noFill/>
          <a:ln>
            <a:noFill/>
          </a:ln>
        </p:spPr>
      </p:pic>
      <p:pic>
        <p:nvPicPr>
          <p:cNvPr id="337" name="Google Shape;337;p29"/>
          <p:cNvPicPr preferRelativeResize="0"/>
          <p:nvPr/>
        </p:nvPicPr>
        <p:blipFill>
          <a:blip r:embed="rId4">
            <a:alphaModFix/>
          </a:blip>
          <a:stretch>
            <a:fillRect/>
          </a:stretch>
        </p:blipFill>
        <p:spPr>
          <a:xfrm>
            <a:off x="4791150" y="152400"/>
            <a:ext cx="4276651" cy="265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0"/>
          <p:cNvSpPr/>
          <p:nvPr/>
        </p:nvSpPr>
        <p:spPr>
          <a:xfrm>
            <a:off x="3842250" y="1164825"/>
            <a:ext cx="1242000" cy="28743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43" name="Google Shape;343;p30"/>
          <p:cNvSpPr txBox="1">
            <a:spLocks noGrp="1"/>
          </p:cNvSpPr>
          <p:nvPr>
            <p:ph type="title"/>
          </p:nvPr>
        </p:nvSpPr>
        <p:spPr>
          <a:xfrm>
            <a:off x="387900" y="64025"/>
            <a:ext cx="333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oppins Medium"/>
                <a:ea typeface="Poppins Medium"/>
                <a:cs typeface="Poppins Medium"/>
                <a:sym typeface="Poppins Medium"/>
              </a:rPr>
              <a:t>Research Questions</a:t>
            </a:r>
            <a:endParaRPr/>
          </a:p>
        </p:txBody>
      </p:sp>
      <p:sp>
        <p:nvSpPr>
          <p:cNvPr id="344" name="Google Shape;344;p30"/>
          <p:cNvSpPr/>
          <p:nvPr/>
        </p:nvSpPr>
        <p:spPr>
          <a:xfrm>
            <a:off x="464100" y="636725"/>
            <a:ext cx="2867400" cy="40632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45" name="Google Shape;345;p30"/>
          <p:cNvSpPr/>
          <p:nvPr/>
        </p:nvSpPr>
        <p:spPr>
          <a:xfrm>
            <a:off x="311700" y="564350"/>
            <a:ext cx="3010200" cy="40956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How does representing heroes as a trained embedded vector impact accuracy?</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How do  forecasted values of gold impact accuracy?</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endParaRPr>
              <a:solidFill>
                <a:schemeClr val="dk1"/>
              </a:solidFill>
              <a:latin typeface="Poppins"/>
              <a:ea typeface="Poppins"/>
              <a:cs typeface="Poppins"/>
              <a:sym typeface="Poppins"/>
            </a:endParaRPr>
          </a:p>
          <a:p>
            <a:pPr marL="0" lvl="0" indent="0" algn="l" rtl="0">
              <a:lnSpc>
                <a:spcPct val="115000"/>
              </a:lnSpc>
              <a:spcBef>
                <a:spcPts val="1600"/>
              </a:spcBef>
              <a:spcAft>
                <a:spcPts val="1600"/>
              </a:spcAft>
              <a:buNone/>
            </a:pPr>
            <a:r>
              <a:rPr lang="en">
                <a:solidFill>
                  <a:schemeClr val="dk1"/>
                </a:solidFill>
                <a:latin typeface="Poppins"/>
                <a:ea typeface="Poppins"/>
                <a:cs typeface="Poppins"/>
                <a:sym typeface="Poppins"/>
              </a:rPr>
              <a:t>How do positional values of gold rather than team averages impact accuracy?</a:t>
            </a:r>
            <a:endParaRPr>
              <a:solidFill>
                <a:schemeClr val="dk1"/>
              </a:solidFill>
              <a:latin typeface="Poppins"/>
              <a:ea typeface="Poppins"/>
              <a:cs typeface="Poppins"/>
              <a:sym typeface="Poppins"/>
            </a:endParaRPr>
          </a:p>
        </p:txBody>
      </p:sp>
      <p:cxnSp>
        <p:nvCxnSpPr>
          <p:cNvPr id="346" name="Google Shape;346;p30"/>
          <p:cNvCxnSpPr/>
          <p:nvPr/>
        </p:nvCxnSpPr>
        <p:spPr>
          <a:xfrm>
            <a:off x="512517" y="2002062"/>
            <a:ext cx="2220300" cy="0"/>
          </a:xfrm>
          <a:prstGeom prst="straightConnector1">
            <a:avLst/>
          </a:prstGeom>
          <a:noFill/>
          <a:ln w="9525" cap="flat" cmpd="sng">
            <a:solidFill>
              <a:schemeClr val="dk1"/>
            </a:solidFill>
            <a:prstDash val="solid"/>
            <a:round/>
            <a:headEnd type="none" w="med" len="med"/>
            <a:tailEnd type="none" w="med" len="med"/>
          </a:ln>
        </p:spPr>
      </p:cxnSp>
      <p:cxnSp>
        <p:nvCxnSpPr>
          <p:cNvPr id="347" name="Google Shape;347;p30"/>
          <p:cNvCxnSpPr/>
          <p:nvPr/>
        </p:nvCxnSpPr>
        <p:spPr>
          <a:xfrm>
            <a:off x="512517" y="3526062"/>
            <a:ext cx="22203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30"/>
          <p:cNvSpPr txBox="1">
            <a:spLocks noGrp="1"/>
          </p:cNvSpPr>
          <p:nvPr>
            <p:ph type="title"/>
          </p:nvPr>
        </p:nvSpPr>
        <p:spPr>
          <a:xfrm>
            <a:off x="5340900" y="64025"/>
            <a:ext cx="32298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a:latin typeface="Poppins Medium"/>
                <a:ea typeface="Poppins Medium"/>
                <a:cs typeface="Poppins Medium"/>
                <a:sym typeface="Poppins Medium"/>
              </a:rPr>
              <a:t>Answers</a:t>
            </a:r>
            <a:endParaRPr sz="2400">
              <a:latin typeface="Poppins Medium"/>
              <a:ea typeface="Poppins Medium"/>
              <a:cs typeface="Poppins Medium"/>
              <a:sym typeface="Poppins Medium"/>
            </a:endParaRPr>
          </a:p>
        </p:txBody>
      </p:sp>
      <p:cxnSp>
        <p:nvCxnSpPr>
          <p:cNvPr id="349" name="Google Shape;349;p30"/>
          <p:cNvCxnSpPr/>
          <p:nvPr/>
        </p:nvCxnSpPr>
        <p:spPr>
          <a:xfrm>
            <a:off x="429300" y="534750"/>
            <a:ext cx="3306600" cy="20400"/>
          </a:xfrm>
          <a:prstGeom prst="straightConnector1">
            <a:avLst/>
          </a:prstGeom>
          <a:noFill/>
          <a:ln w="28575" cap="flat" cmpd="sng">
            <a:solidFill>
              <a:schemeClr val="dk1"/>
            </a:solidFill>
            <a:prstDash val="solid"/>
            <a:round/>
            <a:headEnd type="none" w="med" len="med"/>
            <a:tailEnd type="none" w="med" len="med"/>
          </a:ln>
        </p:spPr>
      </p:cxnSp>
      <p:cxnSp>
        <p:nvCxnSpPr>
          <p:cNvPr id="350" name="Google Shape;350;p30"/>
          <p:cNvCxnSpPr/>
          <p:nvPr/>
        </p:nvCxnSpPr>
        <p:spPr>
          <a:xfrm>
            <a:off x="5386050" y="545178"/>
            <a:ext cx="3306600" cy="20400"/>
          </a:xfrm>
          <a:prstGeom prst="straightConnector1">
            <a:avLst/>
          </a:prstGeom>
          <a:noFill/>
          <a:ln w="28575" cap="flat" cmpd="sng">
            <a:solidFill>
              <a:schemeClr val="dk1"/>
            </a:solidFill>
            <a:prstDash val="solid"/>
            <a:round/>
            <a:headEnd type="none" w="med" len="med"/>
            <a:tailEnd type="none" w="med" len="med"/>
          </a:ln>
        </p:spPr>
      </p:cxnSp>
      <p:sp>
        <p:nvSpPr>
          <p:cNvPr id="351" name="Google Shape;351;p30"/>
          <p:cNvSpPr/>
          <p:nvPr/>
        </p:nvSpPr>
        <p:spPr>
          <a:xfrm>
            <a:off x="5417100" y="652502"/>
            <a:ext cx="2867400" cy="40632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52" name="Google Shape;352;p30"/>
          <p:cNvSpPr/>
          <p:nvPr/>
        </p:nvSpPr>
        <p:spPr>
          <a:xfrm>
            <a:off x="5340900" y="503527"/>
            <a:ext cx="3010200" cy="40956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Accuracy both increased and decreased at marginal levels. Overall, no meaningful useful</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Forecasted values tended to have no impact or increase values</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endParaRPr>
              <a:solidFill>
                <a:schemeClr val="dk1"/>
              </a:solidFill>
              <a:latin typeface="Poppins"/>
              <a:ea typeface="Poppins"/>
              <a:cs typeface="Poppins"/>
              <a:sym typeface="Poppins"/>
            </a:endParaRPr>
          </a:p>
          <a:p>
            <a:pPr marL="0" lvl="0" indent="0" algn="l" rtl="0">
              <a:lnSpc>
                <a:spcPct val="115000"/>
              </a:lnSpc>
              <a:spcBef>
                <a:spcPts val="1600"/>
              </a:spcBef>
              <a:spcAft>
                <a:spcPts val="1600"/>
              </a:spcAft>
              <a:buNone/>
            </a:pPr>
            <a:r>
              <a:rPr lang="en">
                <a:solidFill>
                  <a:schemeClr val="dk1"/>
                </a:solidFill>
                <a:latin typeface="Poppins"/>
                <a:ea typeface="Poppins"/>
                <a:cs typeface="Poppins"/>
                <a:sym typeface="Poppins"/>
              </a:rPr>
              <a:t>In comparison to past research, positional values of gold seems to achieve higher accuracy</a:t>
            </a:r>
            <a:endParaRPr>
              <a:solidFill>
                <a:schemeClr val="dk1"/>
              </a:solidFill>
              <a:latin typeface="Poppins"/>
              <a:ea typeface="Poppins"/>
              <a:cs typeface="Poppins"/>
              <a:sym typeface="Poppins"/>
            </a:endParaRPr>
          </a:p>
        </p:txBody>
      </p:sp>
      <p:cxnSp>
        <p:nvCxnSpPr>
          <p:cNvPr id="353" name="Google Shape;353;p30"/>
          <p:cNvCxnSpPr/>
          <p:nvPr/>
        </p:nvCxnSpPr>
        <p:spPr>
          <a:xfrm>
            <a:off x="5465517" y="2017839"/>
            <a:ext cx="2220300" cy="0"/>
          </a:xfrm>
          <a:prstGeom prst="straightConnector1">
            <a:avLst/>
          </a:prstGeom>
          <a:noFill/>
          <a:ln w="9525" cap="flat" cmpd="sng">
            <a:solidFill>
              <a:schemeClr val="dk1"/>
            </a:solidFill>
            <a:prstDash val="solid"/>
            <a:round/>
            <a:headEnd type="none" w="med" len="med"/>
            <a:tailEnd type="none" w="med" len="med"/>
          </a:ln>
        </p:spPr>
      </p:cxnSp>
      <p:cxnSp>
        <p:nvCxnSpPr>
          <p:cNvPr id="354" name="Google Shape;354;p30"/>
          <p:cNvCxnSpPr/>
          <p:nvPr/>
        </p:nvCxnSpPr>
        <p:spPr>
          <a:xfrm>
            <a:off x="5465517" y="3541839"/>
            <a:ext cx="2220300" cy="0"/>
          </a:xfrm>
          <a:prstGeom prst="straightConnector1">
            <a:avLst/>
          </a:prstGeom>
          <a:noFill/>
          <a:ln w="9525" cap="flat" cmpd="sng">
            <a:solidFill>
              <a:schemeClr val="dk1"/>
            </a:solidFill>
            <a:prstDash val="solid"/>
            <a:round/>
            <a:headEnd type="none" w="med" len="med"/>
            <a:tailEnd type="none" w="med" len="med"/>
          </a:ln>
        </p:spPr>
      </p:cxnSp>
      <p:pic>
        <p:nvPicPr>
          <p:cNvPr id="355" name="Google Shape;355;p30"/>
          <p:cNvPicPr preferRelativeResize="0"/>
          <p:nvPr/>
        </p:nvPicPr>
        <p:blipFill>
          <a:blip r:embed="rId3">
            <a:alphaModFix/>
          </a:blip>
          <a:stretch>
            <a:fillRect/>
          </a:stretch>
        </p:blipFill>
        <p:spPr>
          <a:xfrm>
            <a:off x="3977262" y="1360900"/>
            <a:ext cx="1027500" cy="1027500"/>
          </a:xfrm>
          <a:prstGeom prst="rect">
            <a:avLst/>
          </a:prstGeom>
          <a:noFill/>
          <a:ln>
            <a:noFill/>
          </a:ln>
        </p:spPr>
      </p:pic>
      <p:pic>
        <p:nvPicPr>
          <p:cNvPr id="356" name="Google Shape;356;p30"/>
          <p:cNvPicPr preferRelativeResize="0"/>
          <p:nvPr/>
        </p:nvPicPr>
        <p:blipFill>
          <a:blip r:embed="rId4">
            <a:alphaModFix/>
          </a:blip>
          <a:stretch>
            <a:fillRect/>
          </a:stretch>
        </p:blipFill>
        <p:spPr>
          <a:xfrm>
            <a:off x="3977263" y="2975775"/>
            <a:ext cx="1027500" cy="102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1"/>
          <p:cNvSpPr/>
          <p:nvPr/>
        </p:nvSpPr>
        <p:spPr>
          <a:xfrm>
            <a:off x="4426500" y="1474925"/>
            <a:ext cx="4060800" cy="32250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62" name="Google Shape;362;p31"/>
          <p:cNvSpPr/>
          <p:nvPr/>
        </p:nvSpPr>
        <p:spPr>
          <a:xfrm>
            <a:off x="235500" y="1474925"/>
            <a:ext cx="3555300" cy="32250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63" name="Google Shape;363;p31"/>
          <p:cNvSpPr txBox="1">
            <a:spLocks noGrp="1"/>
          </p:cNvSpPr>
          <p:nvPr>
            <p:ph type="title"/>
          </p:nvPr>
        </p:nvSpPr>
        <p:spPr>
          <a:xfrm>
            <a:off x="6900" y="64025"/>
            <a:ext cx="35553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a:latin typeface="Poppins Medium"/>
                <a:ea typeface="Poppins Medium"/>
                <a:cs typeface="Poppins Medium"/>
                <a:sym typeface="Poppins Medium"/>
              </a:rPr>
              <a:t>New Questions </a:t>
            </a:r>
            <a:endParaRPr sz="2400">
              <a:latin typeface="Poppins Medium"/>
              <a:ea typeface="Poppins Medium"/>
              <a:cs typeface="Poppins Medium"/>
              <a:sym typeface="Poppins Medium"/>
            </a:endParaRPr>
          </a:p>
        </p:txBody>
      </p:sp>
      <p:sp>
        <p:nvSpPr>
          <p:cNvPr id="364" name="Google Shape;364;p31"/>
          <p:cNvSpPr txBox="1"/>
          <p:nvPr/>
        </p:nvSpPr>
        <p:spPr>
          <a:xfrm>
            <a:off x="4466700" y="1423500"/>
            <a:ext cx="4060800" cy="375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Comparisons of horizon lengths on classifier accuracy using 1, 5, or more steps may prove helpful</a:t>
            </a:r>
            <a:endParaRPr>
              <a:solidFill>
                <a:schemeClr val="dk1"/>
              </a:solidFill>
              <a:latin typeface="Poppins"/>
              <a:ea typeface="Poppins"/>
              <a:cs typeface="Poppins"/>
              <a:sym typeface="Poppins"/>
            </a:endParaRPr>
          </a:p>
          <a:p>
            <a:pPr marL="0" lvl="0" indent="0" algn="l" rtl="0">
              <a:spcBef>
                <a:spcPts val="0"/>
              </a:spcBef>
              <a:spcAft>
                <a:spcPts val="0"/>
              </a:spcAft>
              <a:buNone/>
            </a:pPr>
            <a:endParaRPr>
              <a:solidFill>
                <a:schemeClr val="dk1"/>
              </a:solidFill>
              <a:latin typeface="Poppins"/>
              <a:ea typeface="Poppins"/>
              <a:cs typeface="Poppins"/>
              <a:sym typeface="Poppins"/>
            </a:endParaRPr>
          </a:p>
          <a:p>
            <a:pPr marL="0" lvl="0" indent="0" algn="l" rtl="0">
              <a:spcBef>
                <a:spcPts val="0"/>
              </a:spcBef>
              <a:spcAft>
                <a:spcPts val="0"/>
              </a:spcAft>
              <a:buNone/>
            </a:pPr>
            <a:r>
              <a:rPr lang="en">
                <a:solidFill>
                  <a:schemeClr val="dk1"/>
                </a:solidFill>
                <a:latin typeface="Poppins"/>
                <a:ea typeface="Poppins"/>
                <a:cs typeface="Poppins"/>
                <a:sym typeface="Poppins"/>
              </a:rPr>
              <a:t>Inclusion of more features:</a:t>
            </a:r>
            <a:endParaRPr>
              <a:solidFill>
                <a:schemeClr val="dk1"/>
              </a:solidFill>
              <a:latin typeface="Poppins"/>
              <a:ea typeface="Poppins"/>
              <a:cs typeface="Poppins"/>
              <a:sym typeface="Poppins"/>
            </a:endParaRPr>
          </a:p>
          <a:p>
            <a:pPr marL="0" lvl="0" indent="0" algn="l" rtl="0">
              <a:spcBef>
                <a:spcPts val="0"/>
              </a:spcBef>
              <a:spcAft>
                <a:spcPts val="0"/>
              </a:spcAft>
              <a:buNone/>
            </a:pPr>
            <a:r>
              <a:rPr lang="en">
                <a:solidFill>
                  <a:schemeClr val="dk1"/>
                </a:solidFill>
                <a:latin typeface="Poppins"/>
                <a:ea typeface="Poppins"/>
                <a:cs typeface="Poppins"/>
                <a:sym typeface="Poppins"/>
              </a:rPr>
              <a:t>- damage dealt by player</a:t>
            </a:r>
            <a:endParaRPr>
              <a:solidFill>
                <a:schemeClr val="dk1"/>
              </a:solidFill>
              <a:latin typeface="Poppins"/>
              <a:ea typeface="Poppins"/>
              <a:cs typeface="Poppins"/>
              <a:sym typeface="Poppins"/>
            </a:endParaRPr>
          </a:p>
          <a:p>
            <a:pPr marL="0" lvl="0" indent="0" algn="l" rtl="0">
              <a:spcBef>
                <a:spcPts val="0"/>
              </a:spcBef>
              <a:spcAft>
                <a:spcPts val="0"/>
              </a:spcAft>
              <a:buNone/>
            </a:pPr>
            <a:r>
              <a:rPr lang="en">
                <a:solidFill>
                  <a:schemeClr val="dk1"/>
                </a:solidFill>
                <a:latin typeface="Poppins"/>
                <a:ea typeface="Poppins"/>
                <a:cs typeface="Poppins"/>
                <a:sym typeface="Poppins"/>
              </a:rPr>
              <a:t>- experience</a:t>
            </a:r>
            <a:endParaRPr>
              <a:solidFill>
                <a:schemeClr val="dk1"/>
              </a:solidFill>
              <a:latin typeface="Poppins"/>
              <a:ea typeface="Poppins"/>
              <a:cs typeface="Poppins"/>
              <a:sym typeface="Poppins"/>
            </a:endParaRPr>
          </a:p>
          <a:p>
            <a:pPr marL="0" lvl="0" indent="0" algn="l" rtl="0">
              <a:spcBef>
                <a:spcPts val="0"/>
              </a:spcBef>
              <a:spcAft>
                <a:spcPts val="0"/>
              </a:spcAft>
              <a:buNone/>
            </a:pPr>
            <a:r>
              <a:rPr lang="en">
                <a:solidFill>
                  <a:schemeClr val="dk1"/>
                </a:solidFill>
                <a:latin typeface="Poppins"/>
                <a:ea typeface="Poppins"/>
                <a:cs typeface="Poppins"/>
                <a:sym typeface="Poppins"/>
              </a:rPr>
              <a:t>- last hits</a:t>
            </a:r>
            <a:endParaRPr>
              <a:solidFill>
                <a:schemeClr val="dk1"/>
              </a:solidFill>
              <a:latin typeface="Poppins"/>
              <a:ea typeface="Poppins"/>
              <a:cs typeface="Poppins"/>
              <a:sym typeface="Poppins"/>
            </a:endParaRPr>
          </a:p>
          <a:p>
            <a:pPr marL="0" lvl="0" indent="0" algn="l" rtl="0">
              <a:spcBef>
                <a:spcPts val="0"/>
              </a:spcBef>
              <a:spcAft>
                <a:spcPts val="0"/>
              </a:spcAft>
              <a:buNone/>
            </a:pPr>
            <a:endParaRPr>
              <a:solidFill>
                <a:schemeClr val="dk1"/>
              </a:solidFill>
              <a:latin typeface="Poppins"/>
              <a:ea typeface="Poppins"/>
              <a:cs typeface="Poppins"/>
              <a:sym typeface="Poppins"/>
            </a:endParaRPr>
          </a:p>
          <a:p>
            <a:pPr marL="0" lvl="0" indent="0" algn="l" rtl="0">
              <a:spcBef>
                <a:spcPts val="0"/>
              </a:spcBef>
              <a:spcAft>
                <a:spcPts val="0"/>
              </a:spcAft>
              <a:buNone/>
            </a:pPr>
            <a:r>
              <a:rPr lang="en">
                <a:solidFill>
                  <a:schemeClr val="dk1"/>
                </a:solidFill>
                <a:latin typeface="Poppins"/>
                <a:ea typeface="Poppins"/>
                <a:cs typeface="Poppins"/>
                <a:sym typeface="Poppins"/>
              </a:rPr>
              <a:t>With more computational power, a single model utilizing the minute as a feature would remove the need of training a model at each minute as done in this research</a:t>
            </a:r>
            <a:endParaRPr>
              <a:solidFill>
                <a:schemeClr val="dk1"/>
              </a:solidFill>
              <a:latin typeface="Poppins"/>
              <a:ea typeface="Poppins"/>
              <a:cs typeface="Poppins"/>
              <a:sym typeface="Poppins"/>
            </a:endParaRPr>
          </a:p>
          <a:p>
            <a:pPr marL="0" lvl="0" indent="0" algn="l" rtl="0">
              <a:spcBef>
                <a:spcPts val="0"/>
              </a:spcBef>
              <a:spcAft>
                <a:spcPts val="0"/>
              </a:spcAft>
              <a:buNone/>
            </a:pPr>
            <a:endParaRPr sz="1600">
              <a:solidFill>
                <a:schemeClr val="accent3"/>
              </a:solidFill>
              <a:latin typeface="Average"/>
              <a:ea typeface="Average"/>
              <a:cs typeface="Average"/>
              <a:sym typeface="Average"/>
            </a:endParaRPr>
          </a:p>
          <a:p>
            <a:pPr marL="0" lvl="0" indent="0" algn="l" rtl="0">
              <a:spcBef>
                <a:spcPts val="0"/>
              </a:spcBef>
              <a:spcAft>
                <a:spcPts val="0"/>
              </a:spcAft>
              <a:buNone/>
            </a:pPr>
            <a:endParaRPr sz="16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cxnSp>
        <p:nvCxnSpPr>
          <p:cNvPr id="365" name="Google Shape;365;p31"/>
          <p:cNvCxnSpPr/>
          <p:nvPr/>
        </p:nvCxnSpPr>
        <p:spPr>
          <a:xfrm>
            <a:off x="124500" y="534750"/>
            <a:ext cx="2963100" cy="5100"/>
          </a:xfrm>
          <a:prstGeom prst="straightConnector1">
            <a:avLst/>
          </a:prstGeom>
          <a:noFill/>
          <a:ln w="28575" cap="flat" cmpd="sng">
            <a:solidFill>
              <a:schemeClr val="dk1"/>
            </a:solidFill>
            <a:prstDash val="solid"/>
            <a:round/>
            <a:headEnd type="none" w="med" len="med"/>
            <a:tailEnd type="none" w="med" len="med"/>
          </a:ln>
        </p:spPr>
      </p:cxnSp>
      <p:sp>
        <p:nvSpPr>
          <p:cNvPr id="366" name="Google Shape;366;p31"/>
          <p:cNvSpPr txBox="1"/>
          <p:nvPr/>
        </p:nvSpPr>
        <p:spPr>
          <a:xfrm>
            <a:off x="220275" y="1422000"/>
            <a:ext cx="35553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How would forecasts of greater horizons impact classifiers?</a:t>
            </a:r>
            <a:endParaRPr>
              <a:solidFill>
                <a:schemeClr val="dk1"/>
              </a:solidFill>
              <a:latin typeface="Poppins"/>
              <a:ea typeface="Poppins"/>
              <a:cs typeface="Poppins"/>
              <a:sym typeface="Poppins"/>
            </a:endParaRPr>
          </a:p>
          <a:p>
            <a:pPr marL="0" lvl="0" indent="0" algn="l" rtl="0">
              <a:spcBef>
                <a:spcPts val="0"/>
              </a:spcBef>
              <a:spcAft>
                <a:spcPts val="0"/>
              </a:spcAft>
              <a:buNone/>
            </a:pPr>
            <a:endParaRPr>
              <a:solidFill>
                <a:schemeClr val="dk1"/>
              </a:solidFill>
              <a:latin typeface="Poppins"/>
              <a:ea typeface="Poppins"/>
              <a:cs typeface="Poppins"/>
              <a:sym typeface="Poppins"/>
            </a:endParaRPr>
          </a:p>
          <a:p>
            <a:pPr marL="0" lvl="0" indent="0" algn="l" rtl="0">
              <a:spcBef>
                <a:spcPts val="0"/>
              </a:spcBef>
              <a:spcAft>
                <a:spcPts val="0"/>
              </a:spcAft>
              <a:buNone/>
            </a:pPr>
            <a:r>
              <a:rPr lang="en">
                <a:solidFill>
                  <a:schemeClr val="dk1"/>
                </a:solidFill>
                <a:latin typeface="Poppins"/>
                <a:ea typeface="Poppins"/>
                <a:cs typeface="Poppins"/>
                <a:sym typeface="Poppins"/>
              </a:rPr>
              <a:t>How would using multiple forecasted values of gold impact classifiers?</a:t>
            </a:r>
            <a:endParaRPr>
              <a:solidFill>
                <a:schemeClr val="dk1"/>
              </a:solidFill>
              <a:latin typeface="Poppins"/>
              <a:ea typeface="Poppins"/>
              <a:cs typeface="Poppins"/>
              <a:sym typeface="Poppins"/>
            </a:endParaRPr>
          </a:p>
          <a:p>
            <a:pPr marL="0" lvl="0" indent="0" algn="l" rtl="0">
              <a:spcBef>
                <a:spcPts val="0"/>
              </a:spcBef>
              <a:spcAft>
                <a:spcPts val="0"/>
              </a:spcAft>
              <a:buNone/>
            </a:pPr>
            <a:endParaRPr>
              <a:solidFill>
                <a:schemeClr val="dk1"/>
              </a:solidFill>
              <a:latin typeface="Poppins"/>
              <a:ea typeface="Poppins"/>
              <a:cs typeface="Poppins"/>
              <a:sym typeface="Poppins"/>
            </a:endParaRPr>
          </a:p>
          <a:p>
            <a:pPr marL="0" lvl="0" indent="0" algn="l" rtl="0">
              <a:spcBef>
                <a:spcPts val="0"/>
              </a:spcBef>
              <a:spcAft>
                <a:spcPts val="0"/>
              </a:spcAft>
              <a:buNone/>
            </a:pPr>
            <a:r>
              <a:rPr lang="en">
                <a:solidFill>
                  <a:schemeClr val="dk1"/>
                </a:solidFill>
                <a:latin typeface="Poppins"/>
                <a:ea typeface="Poppins"/>
                <a:cs typeface="Poppins"/>
                <a:sym typeface="Poppins"/>
              </a:rPr>
              <a:t>Would predicting when a game would end be a useful feature for classifiers?</a:t>
            </a:r>
            <a:endParaRPr>
              <a:solidFill>
                <a:schemeClr val="dk1"/>
              </a:solidFill>
              <a:latin typeface="Poppins"/>
              <a:ea typeface="Poppins"/>
              <a:cs typeface="Poppins"/>
              <a:sym typeface="Poppins"/>
            </a:endParaRPr>
          </a:p>
          <a:p>
            <a:pPr marL="0" lvl="0" indent="0" algn="l" rtl="0">
              <a:spcBef>
                <a:spcPts val="0"/>
              </a:spcBef>
              <a:spcAft>
                <a:spcPts val="0"/>
              </a:spcAft>
              <a:buNone/>
            </a:pPr>
            <a:endParaRPr>
              <a:solidFill>
                <a:schemeClr val="dk1"/>
              </a:solidFill>
              <a:latin typeface="Poppins"/>
              <a:ea typeface="Poppins"/>
              <a:cs typeface="Poppins"/>
              <a:sym typeface="Poppins"/>
            </a:endParaRPr>
          </a:p>
          <a:p>
            <a:pPr marL="0" lvl="0" indent="0" algn="l" rtl="0">
              <a:spcBef>
                <a:spcPts val="0"/>
              </a:spcBef>
              <a:spcAft>
                <a:spcPts val="0"/>
              </a:spcAft>
              <a:buNone/>
            </a:pPr>
            <a:r>
              <a:rPr lang="en">
                <a:solidFill>
                  <a:schemeClr val="dk1"/>
                </a:solidFill>
                <a:latin typeface="Poppins"/>
                <a:ea typeface="Poppins"/>
                <a:cs typeface="Poppins"/>
                <a:sym typeface="Poppins"/>
              </a:rPr>
              <a:t>Would one-hot encoding increase performance over no-embed and embedded models?</a:t>
            </a:r>
            <a:endParaRPr sz="1800">
              <a:solidFill>
                <a:schemeClr val="accent3"/>
              </a:solidFill>
              <a:latin typeface="Average"/>
              <a:ea typeface="Average"/>
              <a:cs typeface="Average"/>
              <a:sym typeface="Average"/>
            </a:endParaRPr>
          </a:p>
        </p:txBody>
      </p:sp>
      <p:cxnSp>
        <p:nvCxnSpPr>
          <p:cNvPr id="367" name="Google Shape;367;p31"/>
          <p:cNvCxnSpPr/>
          <p:nvPr/>
        </p:nvCxnSpPr>
        <p:spPr>
          <a:xfrm>
            <a:off x="4126425" y="1407725"/>
            <a:ext cx="0" cy="2565600"/>
          </a:xfrm>
          <a:prstGeom prst="straightConnector1">
            <a:avLst/>
          </a:prstGeom>
          <a:noFill/>
          <a:ln w="28575" cap="flat" cmpd="sng">
            <a:solidFill>
              <a:schemeClr val="dk1"/>
            </a:solidFill>
            <a:prstDash val="solid"/>
            <a:round/>
            <a:headEnd type="none" w="med" len="med"/>
            <a:tailEnd type="none" w="med" len="med"/>
          </a:ln>
        </p:spPr>
      </p:cxnSp>
      <p:sp>
        <p:nvSpPr>
          <p:cNvPr id="368" name="Google Shape;368;p31"/>
          <p:cNvSpPr txBox="1">
            <a:spLocks noGrp="1"/>
          </p:cNvSpPr>
          <p:nvPr>
            <p:ph type="title"/>
          </p:nvPr>
        </p:nvSpPr>
        <p:spPr>
          <a:xfrm>
            <a:off x="4426500" y="64025"/>
            <a:ext cx="35553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a:latin typeface="Poppins Medium"/>
                <a:ea typeface="Poppins Medium"/>
                <a:cs typeface="Poppins Medium"/>
                <a:sym typeface="Poppins Medium"/>
              </a:rPr>
              <a:t>Improvements</a:t>
            </a:r>
            <a:endParaRPr sz="2400">
              <a:latin typeface="Poppins Medium"/>
              <a:ea typeface="Poppins Medium"/>
              <a:cs typeface="Poppins Medium"/>
              <a:sym typeface="Poppins Medium"/>
            </a:endParaRPr>
          </a:p>
        </p:txBody>
      </p:sp>
      <p:cxnSp>
        <p:nvCxnSpPr>
          <p:cNvPr id="369" name="Google Shape;369;p31"/>
          <p:cNvCxnSpPr/>
          <p:nvPr/>
        </p:nvCxnSpPr>
        <p:spPr>
          <a:xfrm>
            <a:off x="4544100" y="534750"/>
            <a:ext cx="2963100" cy="5100"/>
          </a:xfrm>
          <a:prstGeom prst="straightConnector1">
            <a:avLst/>
          </a:prstGeom>
          <a:noFill/>
          <a:ln w="28575" cap="flat" cmpd="sng">
            <a:solidFill>
              <a:schemeClr val="dk1"/>
            </a:solidFill>
            <a:prstDash val="solid"/>
            <a:round/>
            <a:headEnd type="none" w="med" len="med"/>
            <a:tailEnd type="none" w="med" len="med"/>
          </a:ln>
        </p:spPr>
      </p:cxnSp>
      <p:pic>
        <p:nvPicPr>
          <p:cNvPr id="370" name="Google Shape;370;p31"/>
          <p:cNvPicPr preferRelativeResize="0"/>
          <p:nvPr/>
        </p:nvPicPr>
        <p:blipFill>
          <a:blip r:embed="rId3">
            <a:alphaModFix/>
          </a:blip>
          <a:stretch>
            <a:fillRect/>
          </a:stretch>
        </p:blipFill>
        <p:spPr>
          <a:xfrm>
            <a:off x="1478325" y="596013"/>
            <a:ext cx="822749" cy="822749"/>
          </a:xfrm>
          <a:prstGeom prst="rect">
            <a:avLst/>
          </a:prstGeom>
          <a:noFill/>
          <a:ln>
            <a:noFill/>
          </a:ln>
        </p:spPr>
      </p:pic>
      <p:pic>
        <p:nvPicPr>
          <p:cNvPr id="371" name="Google Shape;371;p31"/>
          <p:cNvPicPr preferRelativeResize="0"/>
          <p:nvPr/>
        </p:nvPicPr>
        <p:blipFill>
          <a:blip r:embed="rId4">
            <a:alphaModFix/>
          </a:blip>
          <a:stretch>
            <a:fillRect/>
          </a:stretch>
        </p:blipFill>
        <p:spPr>
          <a:xfrm>
            <a:off x="5972550" y="575975"/>
            <a:ext cx="822749" cy="822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
        <p:cNvGrpSpPr/>
        <p:nvPr/>
      </p:nvGrpSpPr>
      <p:grpSpPr>
        <a:xfrm>
          <a:off x="0" y="0"/>
          <a:ext cx="0" cy="0"/>
          <a:chOff x="0" y="0"/>
          <a:chExt cx="0" cy="0"/>
        </a:xfrm>
      </p:grpSpPr>
      <p:sp>
        <p:nvSpPr>
          <p:cNvPr id="68" name="Google Shape;68;p14"/>
          <p:cNvSpPr/>
          <p:nvPr/>
        </p:nvSpPr>
        <p:spPr>
          <a:xfrm>
            <a:off x="5055000" y="4394550"/>
            <a:ext cx="3853500" cy="5430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69" name="Google Shape;69;p14"/>
          <p:cNvSpPr/>
          <p:nvPr/>
        </p:nvSpPr>
        <p:spPr>
          <a:xfrm>
            <a:off x="169975" y="977350"/>
            <a:ext cx="4461900" cy="9561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70" name="Google Shape;70;p14"/>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oppins Medium"/>
                <a:ea typeface="Poppins Medium"/>
                <a:cs typeface="Poppins Medium"/>
                <a:sym typeface="Poppins Medium"/>
              </a:rPr>
              <a:t>Dota 2 - A Summary</a:t>
            </a:r>
            <a:endParaRPr/>
          </a:p>
        </p:txBody>
      </p:sp>
      <p:pic>
        <p:nvPicPr>
          <p:cNvPr id="71" name="Google Shape;71;p14"/>
          <p:cNvPicPr preferRelativeResize="0"/>
          <p:nvPr/>
        </p:nvPicPr>
        <p:blipFill>
          <a:blip r:embed="rId3">
            <a:alphaModFix/>
          </a:blip>
          <a:stretch>
            <a:fillRect/>
          </a:stretch>
        </p:blipFill>
        <p:spPr>
          <a:xfrm>
            <a:off x="5112713" y="886850"/>
            <a:ext cx="3524250" cy="3429000"/>
          </a:xfrm>
          <a:prstGeom prst="rect">
            <a:avLst/>
          </a:prstGeom>
          <a:noFill/>
          <a:ln>
            <a:noFill/>
          </a:ln>
        </p:spPr>
      </p:pic>
      <p:sp>
        <p:nvSpPr>
          <p:cNvPr id="72" name="Google Shape;72;p14"/>
          <p:cNvSpPr txBox="1"/>
          <p:nvPr/>
        </p:nvSpPr>
        <p:spPr>
          <a:xfrm>
            <a:off x="5055000" y="4337375"/>
            <a:ext cx="40821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Average"/>
                <a:ea typeface="Average"/>
                <a:cs typeface="Average"/>
                <a:sym typeface="Average"/>
              </a:rPr>
              <a:t>The map of Dota 2 with the three lanes trailing the top side of the square, the bottom side, and the diagonal in the middle. The Radiant Team in the bottom left, and the Dire Team in the top right.</a:t>
            </a:r>
            <a:endParaRPr sz="900">
              <a:solidFill>
                <a:schemeClr val="dk1"/>
              </a:solidFill>
              <a:latin typeface="Average"/>
              <a:ea typeface="Average"/>
              <a:cs typeface="Average"/>
              <a:sym typeface="Average"/>
            </a:endParaRPr>
          </a:p>
        </p:txBody>
      </p:sp>
      <p:sp>
        <p:nvSpPr>
          <p:cNvPr id="73" name="Google Shape;73;p14"/>
          <p:cNvSpPr/>
          <p:nvPr/>
        </p:nvSpPr>
        <p:spPr>
          <a:xfrm>
            <a:off x="169975" y="886850"/>
            <a:ext cx="3567600" cy="11175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1"/>
                </a:solidFill>
                <a:latin typeface="Poppins"/>
                <a:ea typeface="Poppins"/>
                <a:cs typeface="Poppins"/>
                <a:sym typeface="Poppins"/>
              </a:rPr>
              <a:t>Two teams of 5 players, the ‘Radiant’ and ‘Dire’, pick heroes out of a pool of 124 for a total of 10 heroes</a:t>
            </a:r>
            <a:endParaRPr>
              <a:solidFill>
                <a:schemeClr val="dk1"/>
              </a:solidFill>
              <a:latin typeface="Poppins"/>
              <a:ea typeface="Poppins"/>
              <a:cs typeface="Poppins"/>
              <a:sym typeface="Poppins"/>
            </a:endParaRPr>
          </a:p>
        </p:txBody>
      </p:sp>
      <p:pic>
        <p:nvPicPr>
          <p:cNvPr id="74" name="Google Shape;74;p14"/>
          <p:cNvPicPr preferRelativeResize="0"/>
          <p:nvPr/>
        </p:nvPicPr>
        <p:blipFill>
          <a:blip r:embed="rId4">
            <a:alphaModFix/>
          </a:blip>
          <a:stretch>
            <a:fillRect/>
          </a:stretch>
        </p:blipFill>
        <p:spPr>
          <a:xfrm>
            <a:off x="3645775" y="1005675"/>
            <a:ext cx="879850" cy="879850"/>
          </a:xfrm>
          <a:prstGeom prst="rect">
            <a:avLst/>
          </a:prstGeom>
          <a:noFill/>
          <a:ln>
            <a:noFill/>
          </a:ln>
        </p:spPr>
      </p:pic>
      <p:sp>
        <p:nvSpPr>
          <p:cNvPr id="75" name="Google Shape;75;p14"/>
          <p:cNvSpPr/>
          <p:nvPr/>
        </p:nvSpPr>
        <p:spPr>
          <a:xfrm>
            <a:off x="169975" y="2258450"/>
            <a:ext cx="4461900" cy="10467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76" name="Google Shape;76;p14"/>
          <p:cNvSpPr/>
          <p:nvPr/>
        </p:nvSpPr>
        <p:spPr>
          <a:xfrm>
            <a:off x="169975" y="2258450"/>
            <a:ext cx="3567600" cy="11175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1"/>
                </a:solidFill>
                <a:latin typeface="Poppins"/>
                <a:ea typeface="Poppins"/>
                <a:cs typeface="Poppins"/>
                <a:sym typeface="Poppins"/>
              </a:rPr>
              <a:t>Teams split into three lanes and compete for gold by killing enemy units</a:t>
            </a:r>
            <a:endParaRPr>
              <a:solidFill>
                <a:schemeClr val="dk1"/>
              </a:solidFill>
              <a:latin typeface="Poppins"/>
              <a:ea typeface="Poppins"/>
              <a:cs typeface="Poppins"/>
              <a:sym typeface="Poppins"/>
            </a:endParaRPr>
          </a:p>
        </p:txBody>
      </p:sp>
      <p:pic>
        <p:nvPicPr>
          <p:cNvPr id="77" name="Google Shape;77;p14"/>
          <p:cNvPicPr preferRelativeResize="0"/>
          <p:nvPr/>
        </p:nvPicPr>
        <p:blipFill>
          <a:blip r:embed="rId5">
            <a:alphaModFix/>
          </a:blip>
          <a:stretch>
            <a:fillRect/>
          </a:stretch>
        </p:blipFill>
        <p:spPr>
          <a:xfrm>
            <a:off x="3618550" y="2330950"/>
            <a:ext cx="956100" cy="956100"/>
          </a:xfrm>
          <a:prstGeom prst="rect">
            <a:avLst/>
          </a:prstGeom>
          <a:noFill/>
          <a:ln>
            <a:noFill/>
          </a:ln>
        </p:spPr>
      </p:pic>
      <p:sp>
        <p:nvSpPr>
          <p:cNvPr id="78" name="Google Shape;78;p14"/>
          <p:cNvSpPr/>
          <p:nvPr/>
        </p:nvSpPr>
        <p:spPr>
          <a:xfrm>
            <a:off x="169975" y="3630050"/>
            <a:ext cx="4461900" cy="10467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79" name="Google Shape;79;p14"/>
          <p:cNvSpPr/>
          <p:nvPr/>
        </p:nvSpPr>
        <p:spPr>
          <a:xfrm>
            <a:off x="169975" y="3630050"/>
            <a:ext cx="3567600" cy="11175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1"/>
                </a:solidFill>
                <a:latin typeface="Poppins"/>
                <a:ea typeface="Poppins"/>
                <a:cs typeface="Poppins"/>
                <a:sym typeface="Poppins"/>
              </a:rPr>
              <a:t>As teams grow stronger, they aim to destroy the enemy’s base to win the game</a:t>
            </a:r>
            <a:endParaRPr>
              <a:solidFill>
                <a:schemeClr val="dk1"/>
              </a:solidFill>
              <a:latin typeface="Poppins"/>
              <a:ea typeface="Poppins"/>
              <a:cs typeface="Poppins"/>
              <a:sym typeface="Poppins"/>
            </a:endParaRPr>
          </a:p>
        </p:txBody>
      </p:sp>
      <p:pic>
        <p:nvPicPr>
          <p:cNvPr id="80" name="Google Shape;80;p14"/>
          <p:cNvPicPr preferRelativeResize="0"/>
          <p:nvPr/>
        </p:nvPicPr>
        <p:blipFill>
          <a:blip r:embed="rId6">
            <a:alphaModFix/>
          </a:blip>
          <a:stretch>
            <a:fillRect/>
          </a:stretch>
        </p:blipFill>
        <p:spPr>
          <a:xfrm>
            <a:off x="3628950" y="3667325"/>
            <a:ext cx="956100" cy="956100"/>
          </a:xfrm>
          <a:prstGeom prst="rect">
            <a:avLst/>
          </a:prstGeom>
          <a:noFill/>
          <a:ln>
            <a:noFill/>
          </a:ln>
        </p:spPr>
      </p:pic>
      <p:cxnSp>
        <p:nvCxnSpPr>
          <p:cNvPr id="81" name="Google Shape;81;p14"/>
          <p:cNvCxnSpPr/>
          <p:nvPr/>
        </p:nvCxnSpPr>
        <p:spPr>
          <a:xfrm>
            <a:off x="124500" y="534750"/>
            <a:ext cx="3306600" cy="204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10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1000"/>
                                        <p:tgtEl>
                                          <p:spTgt spid="7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Sources/Code Appendix:</a:t>
            </a:r>
            <a:endParaRPr/>
          </a:p>
        </p:txBody>
      </p:sp>
      <p:sp>
        <p:nvSpPr>
          <p:cNvPr id="377" name="Google Shape;377;p32"/>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355600" lvl="0" indent="-12700" algn="l" rtl="0">
              <a:spcBef>
                <a:spcPts val="1200"/>
              </a:spcBef>
              <a:spcAft>
                <a:spcPts val="0"/>
              </a:spcAft>
              <a:buNone/>
            </a:pPr>
            <a:r>
              <a:rPr lang="en" sz="1100">
                <a:solidFill>
                  <a:schemeClr val="dk1"/>
                </a:solidFill>
                <a:latin typeface="Arial"/>
                <a:ea typeface="Arial"/>
                <a:cs typeface="Arial"/>
                <a:sym typeface="Arial"/>
              </a:rPr>
              <a:t>Berntsen, B. (2021, July 5). </a:t>
            </a:r>
            <a:r>
              <a:rPr lang="en" sz="1100" i="1">
                <a:solidFill>
                  <a:schemeClr val="dk1"/>
                </a:solidFill>
                <a:latin typeface="Arial"/>
                <a:ea typeface="Arial"/>
                <a:cs typeface="Arial"/>
                <a:sym typeface="Arial"/>
              </a:rPr>
              <a:t>Dota 101: A beginner’s guide to drafting - dota 2</a:t>
            </a:r>
            <a:r>
              <a:rPr lang="en" sz="1100">
                <a:solidFill>
                  <a:schemeClr val="dk1"/>
                </a:solidFill>
                <a:latin typeface="Arial"/>
                <a:ea typeface="Arial"/>
                <a:cs typeface="Arial"/>
                <a:sym typeface="Arial"/>
              </a:rPr>
              <a:t>. esports.com. https://www.esports.com/en/dota-101-a-beginners-guide-to-drafting-246519</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100" i="1">
                <a:solidFill>
                  <a:schemeClr val="dk1"/>
                </a:solidFill>
                <a:latin typeface="Arial"/>
                <a:ea typeface="Arial"/>
                <a:cs typeface="Arial"/>
                <a:sym typeface="Arial"/>
              </a:rPr>
              <a:t>Esports - worldwide: Statista market forecast</a:t>
            </a:r>
            <a:r>
              <a:rPr lang="en" sz="1100">
                <a:solidFill>
                  <a:schemeClr val="dk1"/>
                </a:solidFill>
                <a:latin typeface="Arial"/>
                <a:ea typeface="Arial"/>
                <a:cs typeface="Arial"/>
                <a:sym typeface="Arial"/>
              </a:rPr>
              <a:t>. Statista. (n.d.). https://www.statista.com/outlook/amo/esports/worldwide</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100">
                <a:solidFill>
                  <a:schemeClr val="dk1"/>
                </a:solidFill>
                <a:latin typeface="Arial"/>
                <a:ea typeface="Arial"/>
                <a:cs typeface="Arial"/>
                <a:sym typeface="Arial"/>
              </a:rPr>
              <a:t>Lozano, K. (2022, October 10). </a:t>
            </a:r>
            <a:r>
              <a:rPr lang="en" sz="1100" i="1">
                <a:solidFill>
                  <a:schemeClr val="dk1"/>
                </a:solidFill>
                <a:latin typeface="Arial"/>
                <a:ea typeface="Arial"/>
                <a:cs typeface="Arial"/>
                <a:sym typeface="Arial"/>
              </a:rPr>
              <a:t>How the prize pools for dota 2’s the international became the biggest in esports</a:t>
            </a:r>
            <a:r>
              <a:rPr lang="en" sz="1100">
                <a:solidFill>
                  <a:schemeClr val="dk1"/>
                </a:solidFill>
                <a:latin typeface="Arial"/>
                <a:ea typeface="Arial"/>
                <a:cs typeface="Arial"/>
                <a:sym typeface="Arial"/>
              </a:rPr>
              <a:t>. ONE Esports. https://www.oneesports.gg/dota2/dota-2-prize-pool-international-esports/ </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200">
                <a:solidFill>
                  <a:schemeClr val="dk1"/>
                </a:solidFill>
                <a:latin typeface="Times New Roman"/>
                <a:ea typeface="Times New Roman"/>
                <a:cs typeface="Times New Roman"/>
                <a:sym typeface="Times New Roman"/>
              </a:rPr>
              <a:t>Akhmedov, K. and Phan, A. H., “</a:t>
            </a:r>
            <a:r>
              <a:rPr lang="en" sz="1200" i="1">
                <a:solidFill>
                  <a:schemeClr val="dk1"/>
                </a:solidFill>
                <a:latin typeface="Times New Roman"/>
                <a:ea typeface="Times New Roman"/>
                <a:cs typeface="Times New Roman"/>
                <a:sym typeface="Times New Roman"/>
              </a:rPr>
              <a:t>Machine learning models for DOTA 2 outcomes prediction</a:t>
            </a:r>
            <a:r>
              <a:rPr lang="en" sz="1200">
                <a:solidFill>
                  <a:schemeClr val="dk1"/>
                </a:solidFill>
                <a:latin typeface="Times New Roman"/>
                <a:ea typeface="Times New Roman"/>
                <a:cs typeface="Times New Roman"/>
                <a:sym typeface="Times New Roman"/>
              </a:rPr>
              <a:t>”, &lt;i&gt;arXiv e-prints&lt;/i&gt;, 2021. doi:10.48550/arXiv.2106.01782.</a:t>
            </a:r>
            <a:endParaRPr sz="1200">
              <a:solidFill>
                <a:schemeClr val="dk1"/>
              </a:solidFill>
              <a:latin typeface="Times New Roman"/>
              <a:ea typeface="Times New Roman"/>
              <a:cs typeface="Times New Roman"/>
              <a:sym typeface="Times New Roman"/>
            </a:endParaRPr>
          </a:p>
          <a:p>
            <a:pPr marL="355600" lvl="0" indent="-12700" algn="l" rtl="0">
              <a:spcBef>
                <a:spcPts val="1200"/>
              </a:spcBef>
              <a:spcAft>
                <a:spcPts val="0"/>
              </a:spcAft>
              <a:buNone/>
            </a:pPr>
            <a:r>
              <a:rPr lang="en" sz="1200">
                <a:solidFill>
                  <a:schemeClr val="dk1"/>
                </a:solidFill>
                <a:latin typeface="Times New Roman"/>
                <a:ea typeface="Times New Roman"/>
                <a:cs typeface="Times New Roman"/>
                <a:sym typeface="Times New Roman"/>
              </a:rPr>
              <a:t>Yang, Y., Qin, T., and Lei, Y.-H., “</a:t>
            </a:r>
            <a:r>
              <a:rPr lang="en" sz="1200" i="1">
                <a:solidFill>
                  <a:schemeClr val="dk1"/>
                </a:solidFill>
                <a:latin typeface="Times New Roman"/>
                <a:ea typeface="Times New Roman"/>
                <a:cs typeface="Times New Roman"/>
                <a:sym typeface="Times New Roman"/>
              </a:rPr>
              <a:t>Real-time eSports Match Result Prediction</a:t>
            </a:r>
            <a:r>
              <a:rPr lang="en" sz="1200">
                <a:solidFill>
                  <a:schemeClr val="dk1"/>
                </a:solidFill>
                <a:latin typeface="Times New Roman"/>
                <a:ea typeface="Times New Roman"/>
                <a:cs typeface="Times New Roman"/>
                <a:sym typeface="Times New Roman"/>
              </a:rPr>
              <a:t>”, &lt;i&gt;arXiv e-prints&lt;/i&gt;, 2016. doi:10.48550/arXiv.1701.03162.</a:t>
            </a:r>
            <a:endParaRPr sz="1200">
              <a:solidFill>
                <a:schemeClr val="dk1"/>
              </a:solidFill>
              <a:latin typeface="Times New Roman"/>
              <a:ea typeface="Times New Roman"/>
              <a:cs typeface="Times New Roman"/>
              <a:sym typeface="Times New Roman"/>
            </a:endParaRPr>
          </a:p>
          <a:p>
            <a:pPr marL="342900" lvl="0" indent="0" algn="l" rtl="0">
              <a:lnSpc>
                <a:spcPct val="200000"/>
              </a:lnSpc>
              <a:spcBef>
                <a:spcPts val="1200"/>
              </a:spcBef>
              <a:spcAft>
                <a:spcPts val="1200"/>
              </a:spcAft>
              <a:buNone/>
            </a:pPr>
            <a:r>
              <a:rPr lang="en" sz="1200">
                <a:solidFill>
                  <a:schemeClr val="dk1"/>
                </a:solidFill>
                <a:latin typeface="Times New Roman"/>
                <a:ea typeface="Times New Roman"/>
                <a:cs typeface="Times New Roman"/>
                <a:sym typeface="Times New Roman"/>
              </a:rPr>
              <a:t>V. J. Hodge, S. Devlin, N. Sephton, F. Block, P. I. Cowling and A. Drachen, "Win Prediction in Multiplayer Esports: Live Professional Match Prediction," in IEEE Transactions on Games, vol. 13, no. 4, pp. 368-379, Dec. 2021, doi: 10.1109/TG.2019.2948469.</a:t>
            </a:r>
            <a:endParaRPr sz="1100" i="1">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Sources/Code Appendix:</a:t>
            </a:r>
            <a:endParaRPr/>
          </a:p>
        </p:txBody>
      </p:sp>
      <p:sp>
        <p:nvSpPr>
          <p:cNvPr id="383" name="Google Shape;383;p33"/>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355600" lvl="0" indent="-12700" algn="l" rtl="0">
              <a:spcBef>
                <a:spcPts val="1200"/>
              </a:spcBef>
              <a:spcAft>
                <a:spcPts val="0"/>
              </a:spcAft>
              <a:buNone/>
            </a:pPr>
            <a:r>
              <a:rPr lang="en" sz="1100">
                <a:solidFill>
                  <a:schemeClr val="dk1"/>
                </a:solidFill>
                <a:latin typeface="Arial"/>
                <a:ea typeface="Arial"/>
                <a:cs typeface="Arial"/>
                <a:sym typeface="Arial"/>
              </a:rPr>
              <a:t>Icons/Images:</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100">
                <a:solidFill>
                  <a:schemeClr val="dk1"/>
                </a:solidFill>
                <a:latin typeface="Arial"/>
                <a:ea typeface="Arial"/>
                <a:cs typeface="Arial"/>
                <a:sym typeface="Arial"/>
              </a:rPr>
              <a:t>https://teamsecret.gg/cdn/shop/articles/blog_ti9_1920x.jpg?v=1596668697</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100">
                <a:solidFill>
                  <a:schemeClr val="dk1"/>
                </a:solidFill>
                <a:latin typeface="Arial"/>
                <a:ea typeface="Arial"/>
                <a:cs typeface="Arial"/>
                <a:sym typeface="Arial"/>
              </a:rPr>
              <a:t>https://www.flaticon.com/free-icons/warrior" title="warrior icons" Warrior icons created by PIXARTIST - Flaticon</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100">
                <a:solidFill>
                  <a:schemeClr val="dk1"/>
                </a:solidFill>
                <a:latin typeface="Arial"/>
                <a:ea typeface="Arial"/>
                <a:cs typeface="Arial"/>
                <a:sym typeface="Arial"/>
              </a:rPr>
              <a:t>https://www.flaticon.com/free-icons/warrior" title="warrior icons"&gt;Warrior icons created by Freepik - Flaticon</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100">
                <a:solidFill>
                  <a:schemeClr val="dk1"/>
                </a:solidFill>
                <a:latin typeface="Arial"/>
                <a:ea typeface="Arial"/>
                <a:cs typeface="Arial"/>
                <a:sym typeface="Arial"/>
              </a:rPr>
              <a:t>"https://www.flaticon.com/free-icons/earthquake" title="earthquake icons"&gt;Earthquake icons created by Konkapp - Flaticon</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100">
                <a:solidFill>
                  <a:schemeClr val="dk1"/>
                </a:solidFill>
                <a:latin typeface="Arial"/>
                <a:ea typeface="Arial"/>
                <a:cs typeface="Arial"/>
                <a:sym typeface="Arial"/>
              </a:rPr>
              <a:t>https://www.flaticon.com/free-icons/gold" title="gold icons"&gt;Gold icons created by wanicon - Flaticon</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100">
                <a:solidFill>
                  <a:schemeClr val="dk1"/>
                </a:solidFill>
                <a:latin typeface="Arial"/>
                <a:ea typeface="Arial"/>
                <a:cs typeface="Arial"/>
                <a:sym typeface="Arial"/>
              </a:rPr>
              <a:t>https://www.flaticon.com/free-icons/position" title="position icons"&gt;Position icons created by Freepik </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100">
                <a:solidFill>
                  <a:schemeClr val="dk1"/>
                </a:solidFill>
                <a:latin typeface="Arial"/>
                <a:ea typeface="Arial"/>
                <a:cs typeface="Arial"/>
                <a:sym typeface="Arial"/>
              </a:rPr>
              <a:t>https://www.flaticon.com/free-icons/finance" title="finance icons"&gt;Finance icons created by Smashicons - Flaticon</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100">
                <a:solidFill>
                  <a:schemeClr val="dk1"/>
                </a:solidFill>
                <a:latin typeface="Arial"/>
                <a:ea typeface="Arial"/>
                <a:cs typeface="Arial"/>
                <a:sym typeface="Arial"/>
              </a:rPr>
              <a:t>https://www.flaticon.com/free-icons/code" title="code icons"&gt;Code icons created by Freepik - Flaticon</a:t>
            </a:r>
            <a:endParaRPr sz="1100">
              <a:solidFill>
                <a:schemeClr val="dk1"/>
              </a:solidFill>
              <a:latin typeface="Arial"/>
              <a:ea typeface="Arial"/>
              <a:cs typeface="Arial"/>
              <a:sym typeface="Arial"/>
            </a:endParaRPr>
          </a:p>
          <a:p>
            <a:pPr marL="355600" lvl="0" indent="-12700" algn="l" rtl="0">
              <a:spcBef>
                <a:spcPts val="1200"/>
              </a:spcBef>
              <a:spcAft>
                <a:spcPts val="0"/>
              </a:spcAft>
              <a:buNone/>
            </a:pPr>
            <a:r>
              <a:rPr lang="en" sz="1100">
                <a:solidFill>
                  <a:schemeClr val="dk1"/>
                </a:solidFill>
                <a:latin typeface="Arial"/>
                <a:ea typeface="Arial"/>
                <a:cs typeface="Arial"/>
                <a:sym typeface="Arial"/>
              </a:rPr>
              <a:t>https://www.flaticon.com/free-icons/question-mark" title="question mark icons"&gt;Question mark icons created by Freepik - Flaticon</a:t>
            </a:r>
            <a:endParaRPr sz="1100">
              <a:solidFill>
                <a:schemeClr val="dk1"/>
              </a:solidFill>
              <a:latin typeface="Arial"/>
              <a:ea typeface="Arial"/>
              <a:cs typeface="Arial"/>
              <a:sym typeface="Arial"/>
            </a:endParaRPr>
          </a:p>
          <a:p>
            <a:pPr marL="355600" lvl="0" indent="-12700" algn="l" rtl="0">
              <a:spcBef>
                <a:spcPts val="1200"/>
              </a:spcBef>
              <a:spcAft>
                <a:spcPts val="0"/>
              </a:spcAft>
              <a:buNone/>
            </a:pPr>
            <a:endParaRPr sz="1100">
              <a:solidFill>
                <a:schemeClr val="dk1"/>
              </a:solidFill>
              <a:latin typeface="Arial"/>
              <a:ea typeface="Arial"/>
              <a:cs typeface="Arial"/>
              <a:sym typeface="Arial"/>
            </a:endParaRPr>
          </a:p>
          <a:p>
            <a:pPr marL="0" lvl="0" indent="0" algn="l" rtl="0">
              <a:spcBef>
                <a:spcPts val="1200"/>
              </a:spcBef>
              <a:spcAft>
                <a:spcPts val="0"/>
              </a:spcAft>
              <a:buNone/>
            </a:pPr>
            <a:endParaRPr sz="1100" i="1">
              <a:solidFill>
                <a:schemeClr val="dk1"/>
              </a:solidFill>
              <a:latin typeface="Arial"/>
              <a:ea typeface="Arial"/>
              <a:cs typeface="Arial"/>
              <a:sym typeface="Arial"/>
            </a:endParaRPr>
          </a:p>
          <a:p>
            <a:pPr marL="342900" lvl="0" indent="0" algn="l" rtl="0">
              <a:lnSpc>
                <a:spcPct val="200000"/>
              </a:lnSpc>
              <a:spcBef>
                <a:spcPts val="1600"/>
              </a:spcBef>
              <a:spcAft>
                <a:spcPts val="1200"/>
              </a:spcAft>
              <a:buNone/>
            </a:pPr>
            <a:endParaRPr sz="11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4"/>
          <p:cNvSpPr/>
          <p:nvPr/>
        </p:nvSpPr>
        <p:spPr>
          <a:xfrm>
            <a:off x="37175" y="19050"/>
            <a:ext cx="9065400" cy="29355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389" name="Google Shape;389;p34"/>
          <p:cNvSpPr txBox="1">
            <a:spLocks noGrp="1"/>
          </p:cNvSpPr>
          <p:nvPr>
            <p:ph type="title"/>
          </p:nvPr>
        </p:nvSpPr>
        <p:spPr>
          <a:xfrm>
            <a:off x="1769700" y="3229650"/>
            <a:ext cx="5604600" cy="6591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400">
                <a:latin typeface="Poppins Medium"/>
                <a:ea typeface="Poppins Medium"/>
                <a:cs typeface="Poppins Medium"/>
                <a:sym typeface="Poppins Medium"/>
              </a:rPr>
              <a:t>Examples of XG/RF Trees</a:t>
            </a:r>
            <a:endParaRPr sz="2400">
              <a:latin typeface="Poppins Medium"/>
              <a:ea typeface="Poppins Medium"/>
              <a:cs typeface="Poppins Medium"/>
              <a:sym typeface="Poppins Medium"/>
            </a:endParaRPr>
          </a:p>
        </p:txBody>
      </p:sp>
      <p:cxnSp>
        <p:nvCxnSpPr>
          <p:cNvPr id="390" name="Google Shape;390;p34"/>
          <p:cNvCxnSpPr/>
          <p:nvPr/>
        </p:nvCxnSpPr>
        <p:spPr>
          <a:xfrm rot="10800000" flipH="1">
            <a:off x="1398150" y="4173900"/>
            <a:ext cx="6347700" cy="10200"/>
          </a:xfrm>
          <a:prstGeom prst="straightConnector1">
            <a:avLst/>
          </a:prstGeom>
          <a:noFill/>
          <a:ln w="28575" cap="flat" cmpd="sng">
            <a:solidFill>
              <a:schemeClr val="dk1"/>
            </a:solidFill>
            <a:prstDash val="solid"/>
            <a:round/>
            <a:headEnd type="none" w="med" len="med"/>
            <a:tailEnd type="none" w="med" len="med"/>
          </a:ln>
        </p:spPr>
      </p:cxnSp>
      <p:sp>
        <p:nvSpPr>
          <p:cNvPr id="391" name="Google Shape;391;p34"/>
          <p:cNvSpPr txBox="1"/>
          <p:nvPr/>
        </p:nvSpPr>
        <p:spPr>
          <a:xfrm>
            <a:off x="1436225" y="4163775"/>
            <a:ext cx="219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XG | 25 Minutes</a:t>
            </a:r>
            <a:endParaRPr sz="1800">
              <a:solidFill>
                <a:schemeClr val="accent3"/>
              </a:solidFill>
              <a:latin typeface="Average"/>
              <a:ea typeface="Average"/>
              <a:cs typeface="Average"/>
              <a:sym typeface="Average"/>
            </a:endParaRPr>
          </a:p>
        </p:txBody>
      </p:sp>
      <p:sp>
        <p:nvSpPr>
          <p:cNvPr id="392" name="Google Shape;392;p34"/>
          <p:cNvSpPr txBox="1"/>
          <p:nvPr/>
        </p:nvSpPr>
        <p:spPr>
          <a:xfrm>
            <a:off x="5992575" y="4163775"/>
            <a:ext cx="202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RF | 30 Minutes</a:t>
            </a:r>
            <a:endParaRPr sz="1800">
              <a:solidFill>
                <a:schemeClr val="accent3"/>
              </a:solidFill>
              <a:latin typeface="Average"/>
              <a:ea typeface="Average"/>
              <a:cs typeface="Average"/>
              <a:sym typeface="Average"/>
            </a:endParaRPr>
          </a:p>
        </p:txBody>
      </p:sp>
      <p:pic>
        <p:nvPicPr>
          <p:cNvPr id="393" name="Google Shape;393;p34"/>
          <p:cNvPicPr preferRelativeResize="0"/>
          <p:nvPr/>
        </p:nvPicPr>
        <p:blipFill>
          <a:blip r:embed="rId3">
            <a:alphaModFix/>
          </a:blip>
          <a:stretch>
            <a:fillRect/>
          </a:stretch>
        </p:blipFill>
        <p:spPr>
          <a:xfrm>
            <a:off x="4648200" y="76200"/>
            <a:ext cx="4394976" cy="2761296"/>
          </a:xfrm>
          <a:prstGeom prst="rect">
            <a:avLst/>
          </a:prstGeom>
          <a:noFill/>
          <a:ln>
            <a:noFill/>
          </a:ln>
        </p:spPr>
      </p:pic>
      <p:pic>
        <p:nvPicPr>
          <p:cNvPr id="394" name="Google Shape;394;p34"/>
          <p:cNvPicPr preferRelativeResize="0"/>
          <p:nvPr/>
        </p:nvPicPr>
        <p:blipFill>
          <a:blip r:embed="rId4">
            <a:alphaModFix/>
          </a:blip>
          <a:stretch>
            <a:fillRect/>
          </a:stretch>
        </p:blipFill>
        <p:spPr>
          <a:xfrm>
            <a:off x="73475" y="76200"/>
            <a:ext cx="4454300" cy="2761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p:nvPr/>
        </p:nvSpPr>
        <p:spPr>
          <a:xfrm>
            <a:off x="703375" y="4314875"/>
            <a:ext cx="7790400" cy="7524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87" name="Google Shape;87;p15"/>
          <p:cNvSpPr/>
          <p:nvPr/>
        </p:nvSpPr>
        <p:spPr>
          <a:xfrm>
            <a:off x="134275" y="3873750"/>
            <a:ext cx="3348000" cy="3231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88" name="Google Shape;88;p15"/>
          <p:cNvSpPr/>
          <p:nvPr/>
        </p:nvSpPr>
        <p:spPr>
          <a:xfrm>
            <a:off x="5771625" y="787575"/>
            <a:ext cx="3185700" cy="9561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1600"/>
              </a:spcAft>
              <a:buNone/>
            </a:pPr>
            <a:endParaRPr sz="1200">
              <a:solidFill>
                <a:schemeClr val="dk1"/>
              </a:solidFill>
              <a:latin typeface="Poppins"/>
              <a:ea typeface="Poppins"/>
              <a:cs typeface="Poppins"/>
              <a:sym typeface="Poppins"/>
            </a:endParaRPr>
          </a:p>
        </p:txBody>
      </p:sp>
      <p:sp>
        <p:nvSpPr>
          <p:cNvPr id="89" name="Google Shape;89;p15"/>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oppins Medium"/>
                <a:ea typeface="Poppins Medium"/>
                <a:cs typeface="Poppins Medium"/>
                <a:sym typeface="Poppins Medium"/>
              </a:rPr>
              <a:t>Dota 2 - Basic Team Composition</a:t>
            </a:r>
            <a:endParaRPr/>
          </a:p>
        </p:txBody>
      </p:sp>
      <p:sp>
        <p:nvSpPr>
          <p:cNvPr id="90" name="Google Shape;90;p15"/>
          <p:cNvSpPr txBox="1"/>
          <p:nvPr/>
        </p:nvSpPr>
        <p:spPr>
          <a:xfrm>
            <a:off x="123250" y="3835650"/>
            <a:ext cx="3525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Average"/>
                <a:ea typeface="Average"/>
                <a:cs typeface="Average"/>
                <a:sym typeface="Average"/>
              </a:rPr>
              <a:t>Spectator pick screen with positions of heroes and players labeled</a:t>
            </a:r>
            <a:endParaRPr sz="900">
              <a:solidFill>
                <a:schemeClr val="dk1"/>
              </a:solidFill>
              <a:latin typeface="Average"/>
              <a:ea typeface="Average"/>
              <a:cs typeface="Average"/>
              <a:sym typeface="Average"/>
            </a:endParaRPr>
          </a:p>
        </p:txBody>
      </p:sp>
      <p:pic>
        <p:nvPicPr>
          <p:cNvPr id="91" name="Google Shape;91;p15"/>
          <p:cNvPicPr preferRelativeResize="0"/>
          <p:nvPr/>
        </p:nvPicPr>
        <p:blipFill>
          <a:blip r:embed="rId3">
            <a:alphaModFix/>
          </a:blip>
          <a:stretch>
            <a:fillRect/>
          </a:stretch>
        </p:blipFill>
        <p:spPr>
          <a:xfrm>
            <a:off x="76200" y="636725"/>
            <a:ext cx="5619226" cy="3160814"/>
          </a:xfrm>
          <a:prstGeom prst="rect">
            <a:avLst/>
          </a:prstGeom>
          <a:noFill/>
          <a:ln>
            <a:noFill/>
          </a:ln>
        </p:spPr>
      </p:pic>
      <p:sp>
        <p:nvSpPr>
          <p:cNvPr id="92" name="Google Shape;92;p15"/>
          <p:cNvSpPr/>
          <p:nvPr/>
        </p:nvSpPr>
        <p:spPr>
          <a:xfrm>
            <a:off x="3482251" y="2345313"/>
            <a:ext cx="246888" cy="452875"/>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1"/>
                </a:solidFill>
                <a:latin typeface="Arial"/>
              </a:rPr>
              <a:t>1</a:t>
            </a:r>
          </a:p>
        </p:txBody>
      </p:sp>
      <p:sp>
        <p:nvSpPr>
          <p:cNvPr id="93" name="Google Shape;93;p15"/>
          <p:cNvSpPr/>
          <p:nvPr/>
        </p:nvSpPr>
        <p:spPr>
          <a:xfrm>
            <a:off x="1226674" y="2345314"/>
            <a:ext cx="342625" cy="452875"/>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1"/>
                </a:solidFill>
                <a:latin typeface="Arial"/>
              </a:rPr>
              <a:t>2</a:t>
            </a:r>
          </a:p>
        </p:txBody>
      </p:sp>
      <p:sp>
        <p:nvSpPr>
          <p:cNvPr id="94" name="Google Shape;94;p15"/>
          <p:cNvSpPr/>
          <p:nvPr/>
        </p:nvSpPr>
        <p:spPr>
          <a:xfrm>
            <a:off x="2015954" y="2343156"/>
            <a:ext cx="342624" cy="45720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1"/>
                </a:solidFill>
                <a:latin typeface="Arial"/>
              </a:rPr>
              <a:t>3</a:t>
            </a:r>
          </a:p>
        </p:txBody>
      </p:sp>
      <p:sp>
        <p:nvSpPr>
          <p:cNvPr id="95" name="Google Shape;95;p15"/>
          <p:cNvSpPr/>
          <p:nvPr/>
        </p:nvSpPr>
        <p:spPr>
          <a:xfrm>
            <a:off x="4281549" y="2343165"/>
            <a:ext cx="338328" cy="45720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1"/>
                </a:solidFill>
                <a:latin typeface="Arial"/>
              </a:rPr>
              <a:t>4</a:t>
            </a:r>
          </a:p>
        </p:txBody>
      </p:sp>
      <p:sp>
        <p:nvSpPr>
          <p:cNvPr id="96" name="Google Shape;96;p15"/>
          <p:cNvSpPr/>
          <p:nvPr/>
        </p:nvSpPr>
        <p:spPr>
          <a:xfrm>
            <a:off x="2716649" y="2343178"/>
            <a:ext cx="338328" cy="457201"/>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1"/>
                </a:solidFill>
                <a:latin typeface="Arial"/>
              </a:rPr>
              <a:t>5</a:t>
            </a:r>
          </a:p>
        </p:txBody>
      </p:sp>
      <p:sp>
        <p:nvSpPr>
          <p:cNvPr id="97" name="Google Shape;97;p15"/>
          <p:cNvSpPr/>
          <p:nvPr/>
        </p:nvSpPr>
        <p:spPr>
          <a:xfrm>
            <a:off x="1794275" y="4351225"/>
            <a:ext cx="6579000" cy="654300"/>
          </a:xfrm>
          <a:prstGeom prst="roundRect">
            <a:avLst>
              <a:gd name="adj" fmla="val 16667"/>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 sz="1600">
                <a:solidFill>
                  <a:schemeClr val="dk1"/>
                </a:solidFill>
                <a:latin typeface="Poppins"/>
                <a:ea typeface="Poppins"/>
                <a:cs typeface="Poppins"/>
                <a:sym typeface="Poppins"/>
              </a:rPr>
              <a:t>Gold is considered the biggest determinant in who wins a game of Dota 2</a:t>
            </a:r>
            <a:endParaRPr sz="1600">
              <a:solidFill>
                <a:schemeClr val="dk1"/>
              </a:solidFill>
              <a:latin typeface="Poppins"/>
              <a:ea typeface="Poppins"/>
              <a:cs typeface="Poppins"/>
              <a:sym typeface="Poppins"/>
            </a:endParaRPr>
          </a:p>
        </p:txBody>
      </p:sp>
      <p:pic>
        <p:nvPicPr>
          <p:cNvPr id="98" name="Google Shape;98;p15"/>
          <p:cNvPicPr preferRelativeResize="0"/>
          <p:nvPr/>
        </p:nvPicPr>
        <p:blipFill>
          <a:blip r:embed="rId4">
            <a:alphaModFix/>
          </a:blip>
          <a:stretch>
            <a:fillRect/>
          </a:stretch>
        </p:blipFill>
        <p:spPr>
          <a:xfrm>
            <a:off x="5858876" y="802050"/>
            <a:ext cx="906200" cy="906200"/>
          </a:xfrm>
          <a:prstGeom prst="rect">
            <a:avLst/>
          </a:prstGeom>
          <a:noFill/>
          <a:ln>
            <a:noFill/>
          </a:ln>
        </p:spPr>
      </p:pic>
      <p:sp>
        <p:nvSpPr>
          <p:cNvPr id="99" name="Google Shape;99;p15"/>
          <p:cNvSpPr/>
          <p:nvPr/>
        </p:nvSpPr>
        <p:spPr>
          <a:xfrm>
            <a:off x="6765075" y="858225"/>
            <a:ext cx="2067300" cy="814800"/>
          </a:xfrm>
          <a:prstGeom prst="roundRect">
            <a:avLst>
              <a:gd name="adj" fmla="val 16667"/>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200">
                <a:solidFill>
                  <a:schemeClr val="dk1"/>
                </a:solidFill>
                <a:latin typeface="Poppins"/>
                <a:ea typeface="Poppins"/>
                <a:cs typeface="Poppins"/>
                <a:sym typeface="Poppins"/>
              </a:rPr>
              <a:t>Gold is a limited resource, so who gets to gather it?</a:t>
            </a:r>
            <a:endParaRPr sz="1200">
              <a:solidFill>
                <a:schemeClr val="dk1"/>
              </a:solidFill>
              <a:latin typeface="Poppins"/>
              <a:ea typeface="Poppins"/>
              <a:cs typeface="Poppins"/>
              <a:sym typeface="Poppins"/>
            </a:endParaRPr>
          </a:p>
        </p:txBody>
      </p:sp>
      <p:sp>
        <p:nvSpPr>
          <p:cNvPr id="100" name="Google Shape;100;p15"/>
          <p:cNvSpPr/>
          <p:nvPr/>
        </p:nvSpPr>
        <p:spPr>
          <a:xfrm>
            <a:off x="5771625" y="2311575"/>
            <a:ext cx="3185700" cy="9561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01" name="Google Shape;101;p15"/>
          <p:cNvSpPr/>
          <p:nvPr/>
        </p:nvSpPr>
        <p:spPr>
          <a:xfrm>
            <a:off x="6765075" y="2306025"/>
            <a:ext cx="2067300" cy="9561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1"/>
                </a:solidFill>
                <a:latin typeface="Poppins"/>
                <a:ea typeface="Poppins"/>
                <a:cs typeface="Poppins"/>
                <a:sym typeface="Poppins"/>
              </a:rPr>
              <a:t>Teams are organized into positions of gold priority [1 - 5]</a:t>
            </a:r>
            <a:endParaRPr sz="1200">
              <a:solidFill>
                <a:schemeClr val="dk1"/>
              </a:solidFill>
              <a:latin typeface="Poppins"/>
              <a:ea typeface="Poppins"/>
              <a:cs typeface="Poppins"/>
              <a:sym typeface="Poppins"/>
            </a:endParaRPr>
          </a:p>
        </p:txBody>
      </p:sp>
      <p:pic>
        <p:nvPicPr>
          <p:cNvPr id="102" name="Google Shape;102;p15"/>
          <p:cNvPicPr preferRelativeResize="0"/>
          <p:nvPr/>
        </p:nvPicPr>
        <p:blipFill>
          <a:blip r:embed="rId5">
            <a:alphaModFix/>
          </a:blip>
          <a:stretch>
            <a:fillRect/>
          </a:stretch>
        </p:blipFill>
        <p:spPr>
          <a:xfrm>
            <a:off x="5890800" y="2366550"/>
            <a:ext cx="814801" cy="814801"/>
          </a:xfrm>
          <a:prstGeom prst="rect">
            <a:avLst/>
          </a:prstGeom>
          <a:noFill/>
          <a:ln>
            <a:noFill/>
          </a:ln>
        </p:spPr>
      </p:pic>
      <p:pic>
        <p:nvPicPr>
          <p:cNvPr id="103" name="Google Shape;103;p15"/>
          <p:cNvPicPr preferRelativeResize="0"/>
          <p:nvPr/>
        </p:nvPicPr>
        <p:blipFill>
          <a:blip r:embed="rId6">
            <a:alphaModFix/>
          </a:blip>
          <a:stretch>
            <a:fillRect/>
          </a:stretch>
        </p:blipFill>
        <p:spPr>
          <a:xfrm>
            <a:off x="993525" y="4351225"/>
            <a:ext cx="654300" cy="654300"/>
          </a:xfrm>
          <a:prstGeom prst="rect">
            <a:avLst/>
          </a:prstGeom>
          <a:noFill/>
          <a:ln>
            <a:noFill/>
          </a:ln>
        </p:spPr>
      </p:pic>
      <p:cxnSp>
        <p:nvCxnSpPr>
          <p:cNvPr id="104" name="Google Shape;104;p15"/>
          <p:cNvCxnSpPr/>
          <p:nvPr/>
        </p:nvCxnSpPr>
        <p:spPr>
          <a:xfrm>
            <a:off x="124500" y="534750"/>
            <a:ext cx="5541600" cy="204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10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10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1000"/>
                                        <p:tgtEl>
                                          <p:spTgt spid="101"/>
                                        </p:tgtEl>
                                      </p:cBhvr>
                                    </p:animEffect>
                                  </p:childTnLst>
                                </p:cTn>
                              </p:par>
                              <p:par>
                                <p:cTn id="19" presetID="10"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fade">
                                      <p:cBhvr>
                                        <p:cTn id="21" dur="1000"/>
                                        <p:tgtEl>
                                          <p:spTgt spid="102"/>
                                        </p:tgtEl>
                                      </p:cBhvr>
                                    </p:animEffect>
                                  </p:childTnLst>
                                </p:cTn>
                              </p:par>
                              <p:par>
                                <p:cTn id="22" presetID="10" presetClass="entr" presetSubtype="0" fill="hold" nodeType="with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fade">
                                      <p:cBhvr>
                                        <p:cTn id="24" dur="1000"/>
                                        <p:tgtEl>
                                          <p:spTgt spid="10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1000"/>
                                        <p:tgtEl>
                                          <p:spTgt spid="92"/>
                                        </p:tgtEl>
                                      </p:cBhvr>
                                    </p:animEffect>
                                  </p:childTnLst>
                                </p:cTn>
                              </p:par>
                              <p:par>
                                <p:cTn id="30" presetID="10" presetClass="entr" presetSubtype="0" fill="hold" nodeType="with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1000"/>
                                        <p:tgtEl>
                                          <p:spTgt spid="94"/>
                                        </p:tgtEl>
                                      </p:cBhvr>
                                    </p:animEffect>
                                  </p:childTnLst>
                                </p:cTn>
                              </p:par>
                              <p:par>
                                <p:cTn id="33" presetID="10"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1000"/>
                                        <p:tgtEl>
                                          <p:spTgt spid="95"/>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1000"/>
                                        <p:tgtEl>
                                          <p:spTgt spid="96"/>
                                        </p:tgtEl>
                                      </p:cBhvr>
                                    </p:animEffect>
                                  </p:childTnLst>
                                </p:cTn>
                              </p:par>
                              <p:par>
                                <p:cTn id="39" presetID="10" presetClass="entr" presetSubtype="0" fill="hold" nodeType="with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fade">
                                      <p:cBhvr>
                                        <p:cTn id="41" dur="1000"/>
                                        <p:tgtEl>
                                          <p:spTgt spid="9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1000"/>
                                        <p:tgtEl>
                                          <p:spTgt spid="97"/>
                                        </p:tgtEl>
                                      </p:cBhvr>
                                    </p:animEffect>
                                  </p:childTnLst>
                                </p:cTn>
                              </p:par>
                              <p:par>
                                <p:cTn id="47" presetID="10"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animEffect transition="in" filter="fade">
                                      <p:cBhvr>
                                        <p:cTn id="49" dur="1000"/>
                                        <p:tgtEl>
                                          <p:spTgt spid="103"/>
                                        </p:tgtEl>
                                      </p:cBhvr>
                                    </p:animEffect>
                                  </p:childTnLst>
                                </p:cTn>
                              </p:par>
                              <p:par>
                                <p:cTn id="50" presetID="10" presetClass="entr" presetSubtype="0" fill="hold"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oppins Medium"/>
                <a:ea typeface="Poppins Medium"/>
                <a:cs typeface="Poppins Medium"/>
                <a:sym typeface="Poppins Medium"/>
              </a:rPr>
              <a:t>Past Research</a:t>
            </a:r>
            <a:endParaRPr/>
          </a:p>
        </p:txBody>
      </p:sp>
      <p:pic>
        <p:nvPicPr>
          <p:cNvPr id="110" name="Google Shape;110;p16"/>
          <p:cNvPicPr preferRelativeResize="0"/>
          <p:nvPr/>
        </p:nvPicPr>
        <p:blipFill>
          <a:blip r:embed="rId3">
            <a:alphaModFix/>
          </a:blip>
          <a:stretch>
            <a:fillRect/>
          </a:stretch>
        </p:blipFill>
        <p:spPr>
          <a:xfrm>
            <a:off x="448944" y="608538"/>
            <a:ext cx="1824305" cy="2157512"/>
          </a:xfrm>
          <a:prstGeom prst="rect">
            <a:avLst/>
          </a:prstGeom>
          <a:noFill/>
          <a:ln>
            <a:noFill/>
          </a:ln>
          <a:effectLst>
            <a:outerShdw blurRad="428625" dist="47625" dir="3600000" algn="bl" rotWithShape="0">
              <a:srgbClr val="000000">
                <a:alpha val="80000"/>
              </a:srgbClr>
            </a:outerShdw>
          </a:effectLst>
        </p:spPr>
      </p:pic>
      <p:pic>
        <p:nvPicPr>
          <p:cNvPr id="111" name="Google Shape;111;p16"/>
          <p:cNvPicPr preferRelativeResize="0"/>
          <p:nvPr/>
        </p:nvPicPr>
        <p:blipFill>
          <a:blip r:embed="rId4">
            <a:alphaModFix/>
          </a:blip>
          <a:stretch>
            <a:fillRect/>
          </a:stretch>
        </p:blipFill>
        <p:spPr>
          <a:xfrm>
            <a:off x="6718177" y="587450"/>
            <a:ext cx="1665648" cy="2157501"/>
          </a:xfrm>
          <a:prstGeom prst="rect">
            <a:avLst/>
          </a:prstGeom>
          <a:noFill/>
          <a:ln>
            <a:noFill/>
          </a:ln>
          <a:effectLst>
            <a:outerShdw blurRad="428625" dist="47625" dir="3600000" algn="bl" rotWithShape="0">
              <a:srgbClr val="000000">
                <a:alpha val="80000"/>
              </a:srgbClr>
            </a:outerShdw>
          </a:effectLst>
        </p:spPr>
      </p:pic>
      <p:pic>
        <p:nvPicPr>
          <p:cNvPr id="112" name="Google Shape;112;p16"/>
          <p:cNvPicPr preferRelativeResize="0"/>
          <p:nvPr/>
        </p:nvPicPr>
        <p:blipFill>
          <a:blip r:embed="rId5">
            <a:alphaModFix/>
          </a:blip>
          <a:stretch>
            <a:fillRect/>
          </a:stretch>
        </p:blipFill>
        <p:spPr>
          <a:xfrm>
            <a:off x="3096750" y="673337"/>
            <a:ext cx="2912148" cy="2030075"/>
          </a:xfrm>
          <a:prstGeom prst="rect">
            <a:avLst/>
          </a:prstGeom>
          <a:noFill/>
          <a:ln>
            <a:noFill/>
          </a:ln>
          <a:effectLst>
            <a:outerShdw blurRad="428625" dist="47625" dir="3600000" algn="bl" rotWithShape="0">
              <a:srgbClr val="000000">
                <a:alpha val="80000"/>
              </a:srgbClr>
            </a:outerShdw>
          </a:effectLst>
        </p:spPr>
      </p:pic>
      <p:sp>
        <p:nvSpPr>
          <p:cNvPr id="113" name="Google Shape;113;p16"/>
          <p:cNvSpPr/>
          <p:nvPr/>
        </p:nvSpPr>
        <p:spPr>
          <a:xfrm>
            <a:off x="311700" y="3053200"/>
            <a:ext cx="2038200" cy="17274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14" name="Google Shape;114;p16"/>
          <p:cNvSpPr/>
          <p:nvPr/>
        </p:nvSpPr>
        <p:spPr>
          <a:xfrm>
            <a:off x="227550" y="3053200"/>
            <a:ext cx="866100" cy="4593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1"/>
                </a:solidFill>
                <a:latin typeface="Poppins"/>
                <a:ea typeface="Poppins"/>
                <a:cs typeface="Poppins"/>
                <a:sym typeface="Poppins"/>
              </a:rPr>
              <a:t>LSTM</a:t>
            </a:r>
            <a:endParaRPr sz="1200">
              <a:solidFill>
                <a:schemeClr val="dk1"/>
              </a:solidFill>
              <a:latin typeface="Poppins"/>
              <a:ea typeface="Poppins"/>
              <a:cs typeface="Poppins"/>
              <a:sym typeface="Poppins"/>
            </a:endParaRPr>
          </a:p>
        </p:txBody>
      </p:sp>
      <p:sp>
        <p:nvSpPr>
          <p:cNvPr id="115" name="Google Shape;115;p16"/>
          <p:cNvSpPr/>
          <p:nvPr/>
        </p:nvSpPr>
        <p:spPr>
          <a:xfrm>
            <a:off x="227550" y="3322900"/>
            <a:ext cx="2038200" cy="7251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Max_mana, gpm, last_hits, reliable_gold, etc.</a:t>
            </a:r>
            <a:endParaRPr sz="1200">
              <a:solidFill>
                <a:schemeClr val="dk1"/>
              </a:solidFill>
              <a:latin typeface="Poppins"/>
              <a:ea typeface="Poppins"/>
              <a:cs typeface="Poppins"/>
              <a:sym typeface="Poppins"/>
            </a:endParaRPr>
          </a:p>
          <a:p>
            <a:pPr marL="0" lvl="0" indent="0" algn="l" rtl="0">
              <a:lnSpc>
                <a:spcPct val="115000"/>
              </a:lnSpc>
              <a:spcBef>
                <a:spcPts val="0"/>
              </a:spcBef>
              <a:spcAft>
                <a:spcPts val="1600"/>
              </a:spcAft>
              <a:buNone/>
            </a:pPr>
            <a:endParaRPr sz="1200">
              <a:solidFill>
                <a:schemeClr val="dk1"/>
              </a:solidFill>
              <a:latin typeface="Poppins"/>
              <a:ea typeface="Poppins"/>
              <a:cs typeface="Poppins"/>
              <a:sym typeface="Poppins"/>
            </a:endParaRPr>
          </a:p>
        </p:txBody>
      </p:sp>
      <p:sp>
        <p:nvSpPr>
          <p:cNvPr id="116" name="Google Shape;116;p16"/>
          <p:cNvSpPr/>
          <p:nvPr/>
        </p:nvSpPr>
        <p:spPr>
          <a:xfrm>
            <a:off x="227550" y="4048000"/>
            <a:ext cx="2372400" cy="6552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1"/>
                </a:solidFill>
                <a:latin typeface="Poppins"/>
                <a:ea typeface="Poppins"/>
                <a:cs typeface="Poppins"/>
                <a:sym typeface="Poppins"/>
              </a:rPr>
              <a:t>91% Acc in predicted gold at 30 - 100 timesteps of .1 seconds</a:t>
            </a:r>
            <a:endParaRPr sz="1200">
              <a:solidFill>
                <a:schemeClr val="dk1"/>
              </a:solidFill>
              <a:latin typeface="Poppins"/>
              <a:ea typeface="Poppins"/>
              <a:cs typeface="Poppins"/>
              <a:sym typeface="Poppins"/>
            </a:endParaRPr>
          </a:p>
        </p:txBody>
      </p:sp>
      <p:sp>
        <p:nvSpPr>
          <p:cNvPr id="117" name="Google Shape;117;p16"/>
          <p:cNvSpPr/>
          <p:nvPr/>
        </p:nvSpPr>
        <p:spPr>
          <a:xfrm>
            <a:off x="3111925" y="3075350"/>
            <a:ext cx="2736900" cy="17274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18" name="Google Shape;118;p16"/>
          <p:cNvSpPr/>
          <p:nvPr/>
        </p:nvSpPr>
        <p:spPr>
          <a:xfrm>
            <a:off x="3027775" y="3075350"/>
            <a:ext cx="1665600" cy="4593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1"/>
                </a:solidFill>
                <a:latin typeface="Poppins"/>
                <a:ea typeface="Poppins"/>
                <a:cs typeface="Poppins"/>
                <a:sym typeface="Poppins"/>
              </a:rPr>
              <a:t>Log Reg/MS XGB</a:t>
            </a:r>
            <a:endParaRPr sz="1200">
              <a:solidFill>
                <a:schemeClr val="dk1"/>
              </a:solidFill>
              <a:latin typeface="Poppins"/>
              <a:ea typeface="Poppins"/>
              <a:cs typeface="Poppins"/>
              <a:sym typeface="Poppins"/>
            </a:endParaRPr>
          </a:p>
        </p:txBody>
      </p:sp>
      <p:sp>
        <p:nvSpPr>
          <p:cNvPr id="119" name="Google Shape;119;p16"/>
          <p:cNvSpPr/>
          <p:nvPr/>
        </p:nvSpPr>
        <p:spPr>
          <a:xfrm>
            <a:off x="3027775" y="3345050"/>
            <a:ext cx="2912100" cy="8013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Team Damage Dealt, Team Gold, Team Last Hits, Team Net Worth, Team XP, One-Hot Encoded Hero Feature</a:t>
            </a:r>
            <a:endParaRPr sz="1200">
              <a:solidFill>
                <a:schemeClr val="dk1"/>
              </a:solidFill>
              <a:latin typeface="Poppins"/>
              <a:ea typeface="Poppins"/>
              <a:cs typeface="Poppins"/>
              <a:sym typeface="Poppins"/>
            </a:endParaRPr>
          </a:p>
          <a:p>
            <a:pPr marL="0" lvl="0" indent="0" algn="l" rtl="0">
              <a:lnSpc>
                <a:spcPct val="115000"/>
              </a:lnSpc>
              <a:spcBef>
                <a:spcPts val="0"/>
              </a:spcBef>
              <a:spcAft>
                <a:spcPts val="1600"/>
              </a:spcAft>
              <a:buNone/>
            </a:pPr>
            <a:endParaRPr sz="1200">
              <a:solidFill>
                <a:schemeClr val="dk1"/>
              </a:solidFill>
              <a:latin typeface="Poppins"/>
              <a:ea typeface="Poppins"/>
              <a:cs typeface="Poppins"/>
              <a:sym typeface="Poppins"/>
            </a:endParaRPr>
          </a:p>
        </p:txBody>
      </p:sp>
      <p:sp>
        <p:nvSpPr>
          <p:cNvPr id="120" name="Google Shape;120;p16"/>
          <p:cNvSpPr/>
          <p:nvPr/>
        </p:nvSpPr>
        <p:spPr>
          <a:xfrm>
            <a:off x="3027775" y="4222550"/>
            <a:ext cx="2372400" cy="6552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1"/>
                </a:solidFill>
                <a:latin typeface="Poppins"/>
                <a:ea typeface="Poppins"/>
                <a:cs typeface="Poppins"/>
                <a:sym typeface="Poppins"/>
              </a:rPr>
              <a:t>70 - 75% Acc in predicting a winner in pro-games</a:t>
            </a:r>
            <a:endParaRPr sz="1200">
              <a:solidFill>
                <a:schemeClr val="dk1"/>
              </a:solidFill>
              <a:latin typeface="Poppins"/>
              <a:ea typeface="Poppins"/>
              <a:cs typeface="Poppins"/>
              <a:sym typeface="Poppins"/>
            </a:endParaRPr>
          </a:p>
        </p:txBody>
      </p:sp>
      <p:sp>
        <p:nvSpPr>
          <p:cNvPr id="121" name="Google Shape;121;p16"/>
          <p:cNvSpPr/>
          <p:nvPr/>
        </p:nvSpPr>
        <p:spPr>
          <a:xfrm>
            <a:off x="6154250" y="3075350"/>
            <a:ext cx="2804700" cy="17274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22" name="Google Shape;122;p16"/>
          <p:cNvSpPr/>
          <p:nvPr/>
        </p:nvSpPr>
        <p:spPr>
          <a:xfrm>
            <a:off x="6094950" y="3053200"/>
            <a:ext cx="2967600" cy="4593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Attribute Sequence Model / Log Reg</a:t>
            </a:r>
            <a:endParaRPr sz="1200">
              <a:solidFill>
                <a:schemeClr val="dk1"/>
              </a:solidFill>
              <a:latin typeface="Poppins"/>
              <a:ea typeface="Poppins"/>
              <a:cs typeface="Poppins"/>
              <a:sym typeface="Poppins"/>
            </a:endParaRPr>
          </a:p>
          <a:p>
            <a:pPr marL="0" lvl="0" indent="0" algn="l" rtl="0">
              <a:lnSpc>
                <a:spcPct val="115000"/>
              </a:lnSpc>
              <a:spcBef>
                <a:spcPts val="0"/>
              </a:spcBef>
              <a:spcAft>
                <a:spcPts val="1600"/>
              </a:spcAft>
              <a:buNone/>
            </a:pPr>
            <a:endParaRPr sz="1200">
              <a:solidFill>
                <a:schemeClr val="dk1"/>
              </a:solidFill>
              <a:latin typeface="Poppins"/>
              <a:ea typeface="Poppins"/>
              <a:cs typeface="Poppins"/>
              <a:sym typeface="Poppins"/>
            </a:endParaRPr>
          </a:p>
        </p:txBody>
      </p:sp>
      <p:sp>
        <p:nvSpPr>
          <p:cNvPr id="123" name="Google Shape;123;p16"/>
          <p:cNvSpPr/>
          <p:nvPr/>
        </p:nvSpPr>
        <p:spPr>
          <a:xfrm>
            <a:off x="6094950" y="3322900"/>
            <a:ext cx="2912100" cy="8775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Pre-Game Player Metrics, One-Hot Encoded Hero Feature, Team Avg Net Worth / Deaths / Experience</a:t>
            </a:r>
            <a:endParaRPr sz="1200">
              <a:solidFill>
                <a:schemeClr val="dk1"/>
              </a:solidFill>
              <a:latin typeface="Poppins"/>
              <a:ea typeface="Poppins"/>
              <a:cs typeface="Poppins"/>
              <a:sym typeface="Poppins"/>
            </a:endParaRPr>
          </a:p>
          <a:p>
            <a:pPr marL="0" lvl="0" indent="0" algn="l" rtl="0">
              <a:lnSpc>
                <a:spcPct val="115000"/>
              </a:lnSpc>
              <a:spcBef>
                <a:spcPts val="0"/>
              </a:spcBef>
              <a:spcAft>
                <a:spcPts val="1600"/>
              </a:spcAft>
              <a:buNone/>
            </a:pPr>
            <a:endParaRPr sz="1200">
              <a:solidFill>
                <a:schemeClr val="dk1"/>
              </a:solidFill>
              <a:latin typeface="Poppins"/>
              <a:ea typeface="Poppins"/>
              <a:cs typeface="Poppins"/>
              <a:sym typeface="Poppins"/>
            </a:endParaRPr>
          </a:p>
        </p:txBody>
      </p:sp>
      <p:sp>
        <p:nvSpPr>
          <p:cNvPr id="124" name="Google Shape;124;p16"/>
          <p:cNvSpPr/>
          <p:nvPr/>
        </p:nvSpPr>
        <p:spPr>
          <a:xfrm>
            <a:off x="6094950" y="3895600"/>
            <a:ext cx="2372400" cy="8775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70 - 75% Acc: 5 - 15 Mins</a:t>
            </a:r>
            <a:endParaRPr sz="1200">
              <a:solidFill>
                <a:schemeClr val="dk1"/>
              </a:solidFill>
              <a:latin typeface="Poppins"/>
              <a:ea typeface="Poppins"/>
              <a:cs typeface="Poppins"/>
              <a:sym typeface="Poppins"/>
            </a:endParaRPr>
          </a:p>
          <a:p>
            <a:pPr marL="0" lvl="0" indent="0" algn="l" rtl="0">
              <a:spcBef>
                <a:spcPts val="0"/>
              </a:spcBef>
              <a:spcAft>
                <a:spcPts val="0"/>
              </a:spcAft>
              <a:buNone/>
            </a:pPr>
            <a:r>
              <a:rPr lang="en" sz="1200">
                <a:solidFill>
                  <a:schemeClr val="dk1"/>
                </a:solidFill>
                <a:latin typeface="Poppins"/>
                <a:ea typeface="Poppins"/>
                <a:cs typeface="Poppins"/>
                <a:sym typeface="Poppins"/>
              </a:rPr>
              <a:t>80 - 85% Acc: 20 - 30 Mins</a:t>
            </a:r>
            <a:endParaRPr sz="1200">
              <a:solidFill>
                <a:schemeClr val="dk1"/>
              </a:solidFill>
              <a:latin typeface="Poppins"/>
              <a:ea typeface="Poppins"/>
              <a:cs typeface="Poppins"/>
              <a:sym typeface="Poppins"/>
            </a:endParaRPr>
          </a:p>
          <a:p>
            <a:pPr marL="0" lvl="0" indent="0" algn="l" rtl="0">
              <a:spcBef>
                <a:spcPts val="0"/>
              </a:spcBef>
              <a:spcAft>
                <a:spcPts val="0"/>
              </a:spcAft>
              <a:buNone/>
            </a:pPr>
            <a:r>
              <a:rPr lang="en" sz="1200">
                <a:solidFill>
                  <a:schemeClr val="dk1"/>
                </a:solidFill>
                <a:latin typeface="Poppins"/>
                <a:ea typeface="Poppins"/>
                <a:cs typeface="Poppins"/>
                <a:sym typeface="Poppins"/>
              </a:rPr>
              <a:t>85 - 90% Acc: 30 - 35 Mins</a:t>
            </a:r>
            <a:endParaRPr sz="1200">
              <a:solidFill>
                <a:schemeClr val="dk1"/>
              </a:solidFill>
              <a:latin typeface="Poppins"/>
              <a:ea typeface="Poppins"/>
              <a:cs typeface="Poppins"/>
              <a:sym typeface="Poppins"/>
            </a:endParaRPr>
          </a:p>
          <a:p>
            <a:pPr marL="0" lvl="0" indent="0" algn="l" rtl="0">
              <a:spcBef>
                <a:spcPts val="0"/>
              </a:spcBef>
              <a:spcAft>
                <a:spcPts val="0"/>
              </a:spcAft>
              <a:buNone/>
            </a:pPr>
            <a:r>
              <a:rPr lang="en" sz="1200">
                <a:solidFill>
                  <a:schemeClr val="dk1"/>
                </a:solidFill>
                <a:latin typeface="Poppins"/>
                <a:ea typeface="Poppins"/>
                <a:cs typeface="Poppins"/>
                <a:sym typeface="Poppins"/>
              </a:rPr>
              <a:t>90 - 93% Acc: 35 - 40 Mins</a:t>
            </a:r>
            <a:endParaRPr sz="1200">
              <a:solidFill>
                <a:schemeClr val="dk1"/>
              </a:solidFill>
              <a:latin typeface="Poppins"/>
              <a:ea typeface="Poppins"/>
              <a:cs typeface="Poppins"/>
              <a:sym typeface="Poppins"/>
            </a:endParaRPr>
          </a:p>
        </p:txBody>
      </p:sp>
      <p:cxnSp>
        <p:nvCxnSpPr>
          <p:cNvPr id="125" name="Google Shape;125;p16"/>
          <p:cNvCxnSpPr/>
          <p:nvPr/>
        </p:nvCxnSpPr>
        <p:spPr>
          <a:xfrm>
            <a:off x="131700" y="2906225"/>
            <a:ext cx="2415600" cy="0"/>
          </a:xfrm>
          <a:prstGeom prst="straightConnector1">
            <a:avLst/>
          </a:prstGeom>
          <a:noFill/>
          <a:ln w="9525" cap="flat" cmpd="sng">
            <a:solidFill>
              <a:schemeClr val="dk1"/>
            </a:solidFill>
            <a:prstDash val="solid"/>
            <a:round/>
            <a:headEnd type="none" w="med" len="med"/>
            <a:tailEnd type="none" w="med" len="med"/>
          </a:ln>
        </p:spPr>
      </p:cxnSp>
      <p:cxnSp>
        <p:nvCxnSpPr>
          <p:cNvPr id="126" name="Google Shape;126;p16"/>
          <p:cNvCxnSpPr/>
          <p:nvPr/>
        </p:nvCxnSpPr>
        <p:spPr>
          <a:xfrm>
            <a:off x="2992950" y="2903425"/>
            <a:ext cx="3158100" cy="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6"/>
          <p:cNvCxnSpPr/>
          <p:nvPr/>
        </p:nvCxnSpPr>
        <p:spPr>
          <a:xfrm>
            <a:off x="6343200" y="2901800"/>
            <a:ext cx="2415600" cy="0"/>
          </a:xfrm>
          <a:prstGeom prst="straightConnector1">
            <a:avLst/>
          </a:prstGeom>
          <a:noFill/>
          <a:ln w="9525" cap="flat" cmpd="sng">
            <a:solidFill>
              <a:schemeClr val="dk1"/>
            </a:solidFill>
            <a:prstDash val="solid"/>
            <a:round/>
            <a:headEnd type="none" w="med" len="med"/>
            <a:tailEnd type="none" w="med" len="med"/>
          </a:ln>
        </p:spPr>
      </p:cxnSp>
      <p:cxnSp>
        <p:nvCxnSpPr>
          <p:cNvPr id="128" name="Google Shape;128;p16"/>
          <p:cNvCxnSpPr/>
          <p:nvPr/>
        </p:nvCxnSpPr>
        <p:spPr>
          <a:xfrm>
            <a:off x="124500" y="534750"/>
            <a:ext cx="3306600" cy="204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83100" y="-1217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a:latin typeface="Poppins Medium"/>
                <a:ea typeface="Poppins Medium"/>
                <a:cs typeface="Poppins Medium"/>
                <a:sym typeface="Poppins Medium"/>
              </a:rPr>
              <a:t>Proposed</a:t>
            </a:r>
            <a:r>
              <a:rPr lang="en"/>
              <a:t> </a:t>
            </a:r>
            <a:r>
              <a:rPr lang="en" sz="2400">
                <a:latin typeface="Poppins Medium"/>
                <a:ea typeface="Poppins Medium"/>
                <a:cs typeface="Poppins Medium"/>
                <a:sym typeface="Poppins Medium"/>
              </a:rPr>
              <a:t>Research</a:t>
            </a:r>
            <a:endParaRPr/>
          </a:p>
        </p:txBody>
      </p:sp>
      <p:sp>
        <p:nvSpPr>
          <p:cNvPr id="134" name="Google Shape;134;p17"/>
          <p:cNvSpPr/>
          <p:nvPr/>
        </p:nvSpPr>
        <p:spPr>
          <a:xfrm>
            <a:off x="159300" y="636725"/>
            <a:ext cx="2867400" cy="40632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35" name="Google Shape;135;p17"/>
          <p:cNvSpPr/>
          <p:nvPr/>
        </p:nvSpPr>
        <p:spPr>
          <a:xfrm>
            <a:off x="6900" y="564350"/>
            <a:ext cx="3010200" cy="40956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Past research: </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 ignored positional gold values in lieu of team averages</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 captured hero features as one-hot encoded vectors</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 ignored future anticipated gold values as features</a:t>
            </a:r>
            <a:endParaRPr>
              <a:solidFill>
                <a:schemeClr val="dk1"/>
              </a:solidFill>
              <a:latin typeface="Poppins"/>
              <a:ea typeface="Poppins"/>
              <a:cs typeface="Poppins"/>
              <a:sym typeface="Poppins"/>
            </a:endParaRPr>
          </a:p>
          <a:p>
            <a:pPr marL="0" lvl="0" indent="0" algn="l" rtl="0">
              <a:lnSpc>
                <a:spcPct val="115000"/>
              </a:lnSpc>
              <a:spcBef>
                <a:spcPts val="1600"/>
              </a:spcBef>
              <a:spcAft>
                <a:spcPts val="1600"/>
              </a:spcAft>
              <a:buNone/>
            </a:pPr>
            <a:r>
              <a:rPr lang="en">
                <a:solidFill>
                  <a:schemeClr val="dk1"/>
                </a:solidFill>
                <a:latin typeface="Poppins"/>
                <a:ea typeface="Poppins"/>
                <a:cs typeface="Poppins"/>
                <a:sym typeface="Poppins"/>
              </a:rPr>
              <a:t>- used Game State Integration Apps for a wealth of data</a:t>
            </a:r>
            <a:endParaRPr>
              <a:solidFill>
                <a:schemeClr val="dk1"/>
              </a:solidFill>
              <a:latin typeface="Poppins"/>
              <a:ea typeface="Poppins"/>
              <a:cs typeface="Poppins"/>
              <a:sym typeface="Poppins"/>
            </a:endParaRPr>
          </a:p>
        </p:txBody>
      </p:sp>
      <p:sp>
        <p:nvSpPr>
          <p:cNvPr id="136" name="Google Shape;136;p17"/>
          <p:cNvSpPr/>
          <p:nvPr/>
        </p:nvSpPr>
        <p:spPr>
          <a:xfrm>
            <a:off x="3133475" y="636800"/>
            <a:ext cx="2867400" cy="40632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37" name="Google Shape;137;p17"/>
          <p:cNvSpPr/>
          <p:nvPr/>
        </p:nvSpPr>
        <p:spPr>
          <a:xfrm>
            <a:off x="3131100" y="564350"/>
            <a:ext cx="3010200" cy="40956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Proposed research: </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 utilize positional gold values over team average values</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 capture heroes as features using a trained LSTM embed layer</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 observe the impact of using forecasted gold values as a feature</a:t>
            </a:r>
            <a:endParaRPr>
              <a:solidFill>
                <a:schemeClr val="dk1"/>
              </a:solidFill>
              <a:latin typeface="Poppins"/>
              <a:ea typeface="Poppins"/>
              <a:cs typeface="Poppins"/>
              <a:sym typeface="Poppins"/>
            </a:endParaRPr>
          </a:p>
          <a:p>
            <a:pPr marL="0" lvl="0" indent="0" algn="l" rtl="0">
              <a:lnSpc>
                <a:spcPct val="115000"/>
              </a:lnSpc>
              <a:spcBef>
                <a:spcPts val="1600"/>
              </a:spcBef>
              <a:spcAft>
                <a:spcPts val="1600"/>
              </a:spcAft>
              <a:buNone/>
            </a:pPr>
            <a:r>
              <a:rPr lang="en">
                <a:solidFill>
                  <a:schemeClr val="dk1"/>
                </a:solidFill>
                <a:latin typeface="Poppins"/>
                <a:ea typeface="Poppins"/>
                <a:cs typeface="Poppins"/>
                <a:sym typeface="Poppins"/>
              </a:rPr>
              <a:t>- used OpenDota API for a more restricted dataset</a:t>
            </a:r>
            <a:endParaRPr>
              <a:solidFill>
                <a:schemeClr val="dk1"/>
              </a:solidFill>
              <a:latin typeface="Poppins"/>
              <a:ea typeface="Poppins"/>
              <a:cs typeface="Poppins"/>
              <a:sym typeface="Poppins"/>
            </a:endParaRPr>
          </a:p>
        </p:txBody>
      </p:sp>
      <p:sp>
        <p:nvSpPr>
          <p:cNvPr id="138" name="Google Shape;138;p17"/>
          <p:cNvSpPr/>
          <p:nvPr/>
        </p:nvSpPr>
        <p:spPr>
          <a:xfrm>
            <a:off x="6105275" y="636800"/>
            <a:ext cx="2867400" cy="40632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39" name="Google Shape;139;p17"/>
          <p:cNvSpPr/>
          <p:nvPr/>
        </p:nvSpPr>
        <p:spPr>
          <a:xfrm>
            <a:off x="6033875" y="523950"/>
            <a:ext cx="3010200" cy="40956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Why: </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 Positions have differing levels of influence on the game based on their gold</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 an trained, in-depth hero feature may be more impactful than a simple one-hot encoded value</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 an expectation of future gold represents anticipated hero impact</a:t>
            </a:r>
            <a:endParaRPr>
              <a:solidFill>
                <a:schemeClr val="dk1"/>
              </a:solidFill>
              <a:latin typeface="Poppins"/>
              <a:ea typeface="Poppins"/>
              <a:cs typeface="Poppins"/>
              <a:sym typeface="Poppins"/>
            </a:endParaRPr>
          </a:p>
          <a:p>
            <a:pPr marL="0" lvl="0" indent="0" algn="l" rtl="0">
              <a:lnSpc>
                <a:spcPct val="115000"/>
              </a:lnSpc>
              <a:spcBef>
                <a:spcPts val="1600"/>
              </a:spcBef>
              <a:spcAft>
                <a:spcPts val="1600"/>
              </a:spcAft>
              <a:buNone/>
            </a:pPr>
            <a:r>
              <a:rPr lang="en">
                <a:solidFill>
                  <a:schemeClr val="dk1"/>
                </a:solidFill>
                <a:latin typeface="Poppins"/>
                <a:ea typeface="Poppins"/>
                <a:cs typeface="Poppins"/>
                <a:sym typeface="Poppins"/>
              </a:rPr>
              <a:t>- Lack of resources</a:t>
            </a:r>
            <a:endParaRPr>
              <a:solidFill>
                <a:schemeClr val="dk1"/>
              </a:solidFill>
              <a:latin typeface="Poppins"/>
              <a:ea typeface="Poppins"/>
              <a:cs typeface="Poppins"/>
              <a:sym typeface="Poppins"/>
            </a:endParaRPr>
          </a:p>
        </p:txBody>
      </p:sp>
      <p:cxnSp>
        <p:nvCxnSpPr>
          <p:cNvPr id="140" name="Google Shape;140;p17"/>
          <p:cNvCxnSpPr/>
          <p:nvPr/>
        </p:nvCxnSpPr>
        <p:spPr>
          <a:xfrm>
            <a:off x="3331917" y="1087662"/>
            <a:ext cx="2220300" cy="0"/>
          </a:xfrm>
          <a:prstGeom prst="straightConnector1">
            <a:avLst/>
          </a:prstGeom>
          <a:noFill/>
          <a:ln w="9525" cap="flat" cmpd="sng">
            <a:solidFill>
              <a:schemeClr val="dk1"/>
            </a:solidFill>
            <a:prstDash val="solid"/>
            <a:round/>
            <a:headEnd type="none" w="med" len="med"/>
            <a:tailEnd type="none" w="med" len="med"/>
          </a:ln>
        </p:spPr>
      </p:cxnSp>
      <p:cxnSp>
        <p:nvCxnSpPr>
          <p:cNvPr id="141" name="Google Shape;141;p17"/>
          <p:cNvCxnSpPr/>
          <p:nvPr/>
        </p:nvCxnSpPr>
        <p:spPr>
          <a:xfrm>
            <a:off x="207717" y="1087662"/>
            <a:ext cx="2220300" cy="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17"/>
          <p:cNvCxnSpPr/>
          <p:nvPr/>
        </p:nvCxnSpPr>
        <p:spPr>
          <a:xfrm>
            <a:off x="6227517" y="1087662"/>
            <a:ext cx="2220300" cy="0"/>
          </a:xfrm>
          <a:prstGeom prst="straightConnector1">
            <a:avLst/>
          </a:prstGeom>
          <a:noFill/>
          <a:ln w="9525" cap="flat" cmpd="sng">
            <a:solidFill>
              <a:schemeClr val="dk1"/>
            </a:solidFill>
            <a:prstDash val="solid"/>
            <a:round/>
            <a:headEnd type="none" w="med" len="med"/>
            <a:tailEnd type="none" w="med" len="med"/>
          </a:ln>
        </p:spPr>
      </p:cxnSp>
      <p:cxnSp>
        <p:nvCxnSpPr>
          <p:cNvPr id="143" name="Google Shape;143;p17"/>
          <p:cNvCxnSpPr/>
          <p:nvPr/>
        </p:nvCxnSpPr>
        <p:spPr>
          <a:xfrm>
            <a:off x="124500" y="534750"/>
            <a:ext cx="3306600" cy="204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par>
                                <p:cTn id="8" presetID="10" presetClass="entr" presetSubtype="0"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1000"/>
                                        <p:tgtEl>
                                          <p:spTgt spid="135"/>
                                        </p:tgtEl>
                                      </p:cBhvr>
                                    </p:animEffect>
                                  </p:childTnLst>
                                </p:cTn>
                              </p:par>
                              <p:par>
                                <p:cTn id="11" presetID="10" presetClass="entr" presetSubtype="0" fill="hold" nodeType="with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fade">
                                      <p:cBhvr>
                                        <p:cTn id="13" dur="1000"/>
                                        <p:tgtEl>
                                          <p:spTgt spid="1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1000"/>
                                        <p:tgtEl>
                                          <p:spTgt spid="136"/>
                                        </p:tgtEl>
                                      </p:cBhvr>
                                    </p:animEffect>
                                  </p:childTnLst>
                                </p:cTn>
                              </p:par>
                              <p:par>
                                <p:cTn id="19" presetID="10" presetClass="entr" presetSubtype="0" fill="hold" nodeType="with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fade">
                                      <p:cBhvr>
                                        <p:cTn id="21" dur="1000"/>
                                        <p:tgtEl>
                                          <p:spTgt spid="137"/>
                                        </p:tgtEl>
                                      </p:cBhvr>
                                    </p:animEffect>
                                  </p:childTnLst>
                                </p:cTn>
                              </p:par>
                              <p:par>
                                <p:cTn id="22" presetID="10" presetClass="entr" presetSubtype="0" fill="hold" nodeType="with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1000"/>
                                        <p:tgtEl>
                                          <p:spTgt spid="14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1000"/>
                                        <p:tgtEl>
                                          <p:spTgt spid="139"/>
                                        </p:tgtEl>
                                      </p:cBhvr>
                                    </p:animEffect>
                                  </p:childTnLst>
                                </p:cTn>
                              </p:par>
                              <p:par>
                                <p:cTn id="30" presetID="10" presetClass="entr" presetSubtype="0" fill="hold" nodeType="with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1000"/>
                                        <p:tgtEl>
                                          <p:spTgt spid="142"/>
                                        </p:tgtEl>
                                      </p:cBhvr>
                                    </p:animEffect>
                                  </p:childTnLst>
                                </p:cTn>
                              </p:par>
                              <p:par>
                                <p:cTn id="33" presetID="10" presetClass="entr" presetSubtype="0" fill="hold" nodeType="withEffect">
                                  <p:stCondLst>
                                    <p:cond delay="0"/>
                                  </p:stCondLst>
                                  <p:childTnLst>
                                    <p:set>
                                      <p:cBhvr>
                                        <p:cTn id="34" dur="1" fill="hold">
                                          <p:stCondLst>
                                            <p:cond delay="0"/>
                                          </p:stCondLst>
                                        </p:cTn>
                                        <p:tgtEl>
                                          <p:spTgt spid="138"/>
                                        </p:tgtEl>
                                        <p:attrNameLst>
                                          <p:attrName>style.visibility</p:attrName>
                                        </p:attrNameLst>
                                      </p:cBhvr>
                                      <p:to>
                                        <p:strVal val="visible"/>
                                      </p:to>
                                    </p:set>
                                    <p:animEffect transition="in" filter="fade">
                                      <p:cBhvr>
                                        <p:cTn id="35"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p:nvPr/>
        </p:nvSpPr>
        <p:spPr>
          <a:xfrm>
            <a:off x="3156450" y="1164825"/>
            <a:ext cx="1242000" cy="28743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49" name="Google Shape;149;p18"/>
          <p:cNvSpPr/>
          <p:nvPr/>
        </p:nvSpPr>
        <p:spPr>
          <a:xfrm>
            <a:off x="4886075" y="636725"/>
            <a:ext cx="2867400" cy="17376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50" name="Google Shape;150;p18"/>
          <p:cNvSpPr txBox="1">
            <a:spLocks noGrp="1"/>
          </p:cNvSpPr>
          <p:nvPr>
            <p:ph type="title"/>
          </p:nvPr>
        </p:nvSpPr>
        <p:spPr>
          <a:xfrm>
            <a:off x="83100" y="64025"/>
            <a:ext cx="333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oppins Medium"/>
                <a:ea typeface="Poppins Medium"/>
                <a:cs typeface="Poppins Medium"/>
                <a:sym typeface="Poppins Medium"/>
              </a:rPr>
              <a:t>Research Questions</a:t>
            </a:r>
            <a:endParaRPr/>
          </a:p>
        </p:txBody>
      </p:sp>
      <p:sp>
        <p:nvSpPr>
          <p:cNvPr id="151" name="Google Shape;151;p18"/>
          <p:cNvSpPr/>
          <p:nvPr/>
        </p:nvSpPr>
        <p:spPr>
          <a:xfrm>
            <a:off x="159300" y="1017725"/>
            <a:ext cx="2867400" cy="40632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52" name="Google Shape;152;p18"/>
          <p:cNvSpPr/>
          <p:nvPr/>
        </p:nvSpPr>
        <p:spPr>
          <a:xfrm>
            <a:off x="6900" y="945350"/>
            <a:ext cx="3010200" cy="40956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Poppins"/>
                <a:ea typeface="Poppins"/>
                <a:cs typeface="Poppins"/>
                <a:sym typeface="Poppins"/>
              </a:rPr>
              <a:t>How does representing heroes as a trained embedded vector impact accuracy?</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r>
              <a:rPr lang="en">
                <a:solidFill>
                  <a:schemeClr val="dk1"/>
                </a:solidFill>
                <a:latin typeface="Poppins"/>
                <a:ea typeface="Poppins"/>
                <a:cs typeface="Poppins"/>
                <a:sym typeface="Poppins"/>
              </a:rPr>
              <a:t>How do  expected future values of gold impact accuracy?</a:t>
            </a:r>
            <a:endParaRPr>
              <a:solidFill>
                <a:schemeClr val="dk1"/>
              </a:solidFill>
              <a:latin typeface="Poppins"/>
              <a:ea typeface="Poppins"/>
              <a:cs typeface="Poppins"/>
              <a:sym typeface="Poppins"/>
            </a:endParaRPr>
          </a:p>
          <a:p>
            <a:pPr marL="0" lvl="0" indent="0" algn="l" rtl="0">
              <a:lnSpc>
                <a:spcPct val="115000"/>
              </a:lnSpc>
              <a:spcBef>
                <a:spcPts val="1600"/>
              </a:spcBef>
              <a:spcAft>
                <a:spcPts val="0"/>
              </a:spcAft>
              <a:buNone/>
            </a:pPr>
            <a:endParaRPr>
              <a:solidFill>
                <a:schemeClr val="dk1"/>
              </a:solidFill>
              <a:latin typeface="Poppins"/>
              <a:ea typeface="Poppins"/>
              <a:cs typeface="Poppins"/>
              <a:sym typeface="Poppins"/>
            </a:endParaRPr>
          </a:p>
          <a:p>
            <a:pPr marL="0" lvl="0" indent="0" algn="l" rtl="0">
              <a:lnSpc>
                <a:spcPct val="115000"/>
              </a:lnSpc>
              <a:spcBef>
                <a:spcPts val="1600"/>
              </a:spcBef>
              <a:spcAft>
                <a:spcPts val="1600"/>
              </a:spcAft>
              <a:buNone/>
            </a:pPr>
            <a:r>
              <a:rPr lang="en">
                <a:solidFill>
                  <a:schemeClr val="dk1"/>
                </a:solidFill>
                <a:latin typeface="Poppins"/>
                <a:ea typeface="Poppins"/>
                <a:cs typeface="Poppins"/>
                <a:sym typeface="Poppins"/>
              </a:rPr>
              <a:t>How do positional values of gold rather than team averages impact accuracy?</a:t>
            </a:r>
            <a:endParaRPr>
              <a:solidFill>
                <a:schemeClr val="dk1"/>
              </a:solidFill>
              <a:latin typeface="Poppins"/>
              <a:ea typeface="Poppins"/>
              <a:cs typeface="Poppins"/>
              <a:sym typeface="Poppins"/>
            </a:endParaRPr>
          </a:p>
        </p:txBody>
      </p:sp>
      <p:cxnSp>
        <p:nvCxnSpPr>
          <p:cNvPr id="153" name="Google Shape;153;p18"/>
          <p:cNvCxnSpPr/>
          <p:nvPr/>
        </p:nvCxnSpPr>
        <p:spPr>
          <a:xfrm>
            <a:off x="207717" y="2383062"/>
            <a:ext cx="2220300" cy="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18"/>
          <p:cNvCxnSpPr/>
          <p:nvPr/>
        </p:nvCxnSpPr>
        <p:spPr>
          <a:xfrm>
            <a:off x="207717" y="3907062"/>
            <a:ext cx="2220300" cy="0"/>
          </a:xfrm>
          <a:prstGeom prst="straightConnector1">
            <a:avLst/>
          </a:prstGeom>
          <a:noFill/>
          <a:ln w="9525" cap="flat" cmpd="sng">
            <a:solidFill>
              <a:schemeClr val="dk1"/>
            </a:solidFill>
            <a:prstDash val="solid"/>
            <a:round/>
            <a:headEnd type="none" w="med" len="med"/>
            <a:tailEnd type="none" w="med" len="med"/>
          </a:ln>
        </p:spPr>
      </p:cxnSp>
      <p:sp>
        <p:nvSpPr>
          <p:cNvPr id="155" name="Google Shape;155;p18"/>
          <p:cNvSpPr txBox="1">
            <a:spLocks noGrp="1"/>
          </p:cNvSpPr>
          <p:nvPr>
            <p:ph type="title"/>
          </p:nvPr>
        </p:nvSpPr>
        <p:spPr>
          <a:xfrm>
            <a:off x="4655100" y="64025"/>
            <a:ext cx="32298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a:latin typeface="Poppins Medium"/>
                <a:ea typeface="Poppins Medium"/>
                <a:cs typeface="Poppins Medium"/>
                <a:sym typeface="Poppins Medium"/>
              </a:rPr>
              <a:t>LSTM Features</a:t>
            </a:r>
            <a:endParaRPr sz="2400">
              <a:latin typeface="Poppins Medium"/>
              <a:ea typeface="Poppins Medium"/>
              <a:cs typeface="Poppins Medium"/>
              <a:sym typeface="Poppins Medium"/>
            </a:endParaRPr>
          </a:p>
        </p:txBody>
      </p:sp>
      <p:cxnSp>
        <p:nvCxnSpPr>
          <p:cNvPr id="156" name="Google Shape;156;p18"/>
          <p:cNvCxnSpPr/>
          <p:nvPr/>
        </p:nvCxnSpPr>
        <p:spPr>
          <a:xfrm flipH="1">
            <a:off x="4583625" y="1222775"/>
            <a:ext cx="9000" cy="2903100"/>
          </a:xfrm>
          <a:prstGeom prst="straightConnector1">
            <a:avLst/>
          </a:prstGeom>
          <a:noFill/>
          <a:ln w="28575" cap="flat" cmpd="sng">
            <a:solidFill>
              <a:schemeClr val="dk1"/>
            </a:solidFill>
            <a:prstDash val="solid"/>
            <a:round/>
            <a:headEnd type="none" w="med" len="med"/>
            <a:tailEnd type="none" w="med" len="med"/>
          </a:ln>
        </p:spPr>
      </p:cxnSp>
      <p:sp>
        <p:nvSpPr>
          <p:cNvPr id="157" name="Google Shape;157;p18"/>
          <p:cNvSpPr/>
          <p:nvPr/>
        </p:nvSpPr>
        <p:spPr>
          <a:xfrm>
            <a:off x="4875750" y="565903"/>
            <a:ext cx="2038200" cy="751200"/>
          </a:xfrm>
          <a:prstGeom prst="roundRect">
            <a:avLst>
              <a:gd name="adj" fmla="val 16667"/>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LSTM used prior gold amounts, and a hero vector as features</a:t>
            </a:r>
            <a:endParaRPr sz="1200">
              <a:solidFill>
                <a:schemeClr val="dk1"/>
              </a:solidFill>
              <a:latin typeface="Poppins"/>
              <a:ea typeface="Poppins"/>
              <a:cs typeface="Poppins"/>
              <a:sym typeface="Poppins"/>
            </a:endParaRPr>
          </a:p>
          <a:p>
            <a:pPr marL="0" lvl="0" indent="0" algn="l" rtl="0">
              <a:spcBef>
                <a:spcPts val="0"/>
              </a:spcBef>
              <a:spcAft>
                <a:spcPts val="0"/>
              </a:spcAft>
              <a:buNone/>
            </a:pPr>
            <a:endParaRPr sz="1200">
              <a:solidFill>
                <a:schemeClr val="dk1"/>
              </a:solidFill>
              <a:latin typeface="Poppins"/>
              <a:ea typeface="Poppins"/>
              <a:cs typeface="Poppins"/>
              <a:sym typeface="Poppins"/>
            </a:endParaRPr>
          </a:p>
          <a:p>
            <a:pPr marL="0" lvl="0" indent="0" algn="l" rtl="0">
              <a:spcBef>
                <a:spcPts val="0"/>
              </a:spcBef>
              <a:spcAft>
                <a:spcPts val="0"/>
              </a:spcAft>
              <a:buNone/>
            </a:pPr>
            <a:endParaRPr sz="1200">
              <a:solidFill>
                <a:schemeClr val="dk1"/>
              </a:solidFill>
              <a:latin typeface="Poppins"/>
              <a:ea typeface="Poppins"/>
              <a:cs typeface="Poppins"/>
              <a:sym typeface="Poppins"/>
            </a:endParaRPr>
          </a:p>
          <a:p>
            <a:pPr marL="0" lvl="0" indent="0" algn="l" rtl="0">
              <a:spcBef>
                <a:spcPts val="0"/>
              </a:spcBef>
              <a:spcAft>
                <a:spcPts val="0"/>
              </a:spcAft>
              <a:buNone/>
            </a:pPr>
            <a:r>
              <a:rPr lang="en" sz="1200">
                <a:solidFill>
                  <a:schemeClr val="dk1"/>
                </a:solidFill>
                <a:latin typeface="Poppins"/>
                <a:ea typeface="Poppins"/>
                <a:cs typeface="Poppins"/>
                <a:sym typeface="Poppins"/>
              </a:rPr>
              <a:t>An improvement could be adding other features such as last hits or experience </a:t>
            </a:r>
            <a:endParaRPr sz="1200">
              <a:solidFill>
                <a:schemeClr val="dk1"/>
              </a:solidFill>
              <a:latin typeface="Poppins"/>
              <a:ea typeface="Poppins"/>
              <a:cs typeface="Poppins"/>
              <a:sym typeface="Poppins"/>
            </a:endParaRPr>
          </a:p>
          <a:p>
            <a:pPr marL="0" lvl="0" indent="0" algn="l" rtl="0">
              <a:lnSpc>
                <a:spcPct val="115000"/>
              </a:lnSpc>
              <a:spcBef>
                <a:spcPts val="0"/>
              </a:spcBef>
              <a:spcAft>
                <a:spcPts val="1600"/>
              </a:spcAft>
              <a:buNone/>
            </a:pPr>
            <a:endParaRPr sz="1200">
              <a:solidFill>
                <a:schemeClr val="dk1"/>
              </a:solidFill>
              <a:latin typeface="Poppins"/>
              <a:ea typeface="Poppins"/>
              <a:cs typeface="Poppins"/>
              <a:sym typeface="Poppins"/>
            </a:endParaRPr>
          </a:p>
        </p:txBody>
      </p:sp>
      <p:graphicFrame>
        <p:nvGraphicFramePr>
          <p:cNvPr id="158" name="Google Shape;158;p18"/>
          <p:cNvGraphicFramePr/>
          <p:nvPr/>
        </p:nvGraphicFramePr>
        <p:xfrm>
          <a:off x="4809875" y="2454325"/>
          <a:ext cx="3000000" cy="3000000"/>
        </p:xfrm>
        <a:graphic>
          <a:graphicData uri="http://schemas.openxmlformats.org/drawingml/2006/table">
            <a:tbl>
              <a:tblPr>
                <a:noFill/>
                <a:tableStyleId>{EC4382D8-9FE5-4948-BD74-95F61B6AE6CB}</a:tableStyleId>
              </a:tblPr>
              <a:tblGrid>
                <a:gridCol w="729150">
                  <a:extLst>
                    <a:ext uri="{9D8B030D-6E8A-4147-A177-3AD203B41FA5}">
                      <a16:colId xmlns:a16="http://schemas.microsoft.com/office/drawing/2014/main" val="20000"/>
                    </a:ext>
                  </a:extLst>
                </a:gridCol>
                <a:gridCol w="729150">
                  <a:extLst>
                    <a:ext uri="{9D8B030D-6E8A-4147-A177-3AD203B41FA5}">
                      <a16:colId xmlns:a16="http://schemas.microsoft.com/office/drawing/2014/main" val="20001"/>
                    </a:ext>
                  </a:extLst>
                </a:gridCol>
                <a:gridCol w="729150">
                  <a:extLst>
                    <a:ext uri="{9D8B030D-6E8A-4147-A177-3AD203B41FA5}">
                      <a16:colId xmlns:a16="http://schemas.microsoft.com/office/drawing/2014/main" val="20002"/>
                    </a:ext>
                  </a:extLst>
                </a:gridCol>
                <a:gridCol w="729150">
                  <a:extLst>
                    <a:ext uri="{9D8B030D-6E8A-4147-A177-3AD203B41FA5}">
                      <a16:colId xmlns:a16="http://schemas.microsoft.com/office/drawing/2014/main" val="20003"/>
                    </a:ext>
                  </a:extLst>
                </a:gridCol>
              </a:tblGrid>
              <a:tr h="267875">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T-5</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.0012</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1.3</a:t>
                      </a:r>
                      <a:endParaRPr>
                        <a:solidFill>
                          <a:schemeClr val="dk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0"/>
                  </a:ext>
                </a:extLst>
              </a:tr>
              <a:tr h="267875">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T-4</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.0036</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1.3</a:t>
                      </a:r>
                      <a:endParaRPr>
                        <a:solidFill>
                          <a:schemeClr val="dk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1"/>
                  </a:ext>
                </a:extLst>
              </a:tr>
              <a:tr h="267875">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T-3</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.0050</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1.3</a:t>
                      </a:r>
                      <a:endParaRPr>
                        <a:solidFill>
                          <a:schemeClr val="dk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2"/>
                  </a:ext>
                </a:extLst>
              </a:tr>
              <a:tr h="267875">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T-2</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.0062</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1.3</a:t>
                      </a:r>
                      <a:endParaRPr>
                        <a:solidFill>
                          <a:schemeClr val="dk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3"/>
                  </a:ext>
                </a:extLst>
              </a:tr>
              <a:tr h="267875">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T-1</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.0083</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1.3</a:t>
                      </a:r>
                      <a:endParaRPr>
                        <a:solidFill>
                          <a:schemeClr val="dk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4"/>
                  </a:ext>
                </a:extLst>
              </a:tr>
              <a:tr h="267875">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T</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Poppins"/>
                          <a:ea typeface="Poppins"/>
                          <a:cs typeface="Poppins"/>
                          <a:sym typeface="Poppins"/>
                        </a:rPr>
                        <a:t>y</a:t>
                      </a: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tc>
                <a:tc>
                  <a:txBody>
                    <a:bodyPr/>
                    <a:lstStyle/>
                    <a:p>
                      <a:pPr marL="0" lvl="0" indent="0" algn="l" rtl="0">
                        <a:spcBef>
                          <a:spcPts val="0"/>
                        </a:spcBef>
                        <a:spcAft>
                          <a:spcPts val="0"/>
                        </a:spcAft>
                        <a:buNone/>
                      </a:pPr>
                      <a:endParaRPr>
                        <a:solidFill>
                          <a:schemeClr val="dk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5"/>
                  </a:ext>
                </a:extLst>
              </a:tr>
            </a:tbl>
          </a:graphicData>
        </a:graphic>
      </p:graphicFrame>
      <p:sp>
        <p:nvSpPr>
          <p:cNvPr id="159" name="Google Shape;159;p18"/>
          <p:cNvSpPr/>
          <p:nvPr/>
        </p:nvSpPr>
        <p:spPr>
          <a:xfrm>
            <a:off x="4700250" y="4435325"/>
            <a:ext cx="2220300" cy="471300"/>
          </a:xfrm>
          <a:prstGeom prst="ellipse">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60" name="Google Shape;160;p18"/>
          <p:cNvSpPr txBox="1"/>
          <p:nvPr/>
        </p:nvSpPr>
        <p:spPr>
          <a:xfrm>
            <a:off x="7273850" y="4385225"/>
            <a:ext cx="1870200" cy="3693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Predicted Gold Value</a:t>
            </a:r>
            <a:endParaRPr sz="1600">
              <a:solidFill>
                <a:schemeClr val="accent3"/>
              </a:solidFill>
              <a:latin typeface="Average"/>
              <a:ea typeface="Average"/>
              <a:cs typeface="Average"/>
              <a:sym typeface="Average"/>
            </a:endParaRPr>
          </a:p>
        </p:txBody>
      </p:sp>
      <p:cxnSp>
        <p:nvCxnSpPr>
          <p:cNvPr id="161" name="Google Shape;161;p18"/>
          <p:cNvCxnSpPr>
            <a:stCxn id="160" idx="1"/>
            <a:endCxn id="159" idx="6"/>
          </p:cNvCxnSpPr>
          <p:nvPr/>
        </p:nvCxnSpPr>
        <p:spPr>
          <a:xfrm flipH="1">
            <a:off x="6920450" y="4569875"/>
            <a:ext cx="353400" cy="101100"/>
          </a:xfrm>
          <a:prstGeom prst="straightConnector1">
            <a:avLst/>
          </a:prstGeom>
          <a:noFill/>
          <a:ln w="19050" cap="flat" cmpd="sng">
            <a:solidFill>
              <a:srgbClr val="00FF00"/>
            </a:solidFill>
            <a:prstDash val="solid"/>
            <a:round/>
            <a:headEnd type="none" w="med" len="med"/>
            <a:tailEnd type="none" w="med" len="med"/>
          </a:ln>
        </p:spPr>
      </p:cxnSp>
      <p:sp>
        <p:nvSpPr>
          <p:cNvPr id="162" name="Google Shape;162;p18"/>
          <p:cNvSpPr/>
          <p:nvPr/>
        </p:nvSpPr>
        <p:spPr>
          <a:xfrm>
            <a:off x="5539025" y="2413175"/>
            <a:ext cx="729000" cy="1953900"/>
          </a:xfrm>
          <a:prstGeom prst="roundRect">
            <a:avLst>
              <a:gd name="adj" fmla="val 16667"/>
            </a:avLst>
          </a:prstGeom>
          <a:solidFill>
            <a:srgbClr val="9E9E9E">
              <a:alpha val="0"/>
            </a:srgbClr>
          </a:solid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63" name="Google Shape;163;p18"/>
          <p:cNvSpPr txBox="1"/>
          <p:nvPr/>
        </p:nvSpPr>
        <p:spPr>
          <a:xfrm>
            <a:off x="7827225" y="1759500"/>
            <a:ext cx="992100" cy="5541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X - Gold Values</a:t>
            </a:r>
            <a:endParaRPr sz="1600">
              <a:solidFill>
                <a:schemeClr val="accent3"/>
              </a:solidFill>
              <a:latin typeface="Average"/>
              <a:ea typeface="Average"/>
              <a:cs typeface="Average"/>
              <a:sym typeface="Average"/>
            </a:endParaRPr>
          </a:p>
        </p:txBody>
      </p:sp>
      <p:cxnSp>
        <p:nvCxnSpPr>
          <p:cNvPr id="164" name="Google Shape;164;p18"/>
          <p:cNvCxnSpPr>
            <a:stCxn id="163" idx="1"/>
            <a:endCxn id="165" idx="1"/>
          </p:cNvCxnSpPr>
          <p:nvPr/>
        </p:nvCxnSpPr>
        <p:spPr>
          <a:xfrm flipH="1">
            <a:off x="6301125" y="2036550"/>
            <a:ext cx="1526100" cy="1353600"/>
          </a:xfrm>
          <a:prstGeom prst="straightConnector1">
            <a:avLst/>
          </a:prstGeom>
          <a:noFill/>
          <a:ln w="19050" cap="flat" cmpd="sng">
            <a:solidFill>
              <a:srgbClr val="FF9900"/>
            </a:solidFill>
            <a:prstDash val="solid"/>
            <a:round/>
            <a:headEnd type="none" w="med" len="med"/>
            <a:tailEnd type="none" w="med" len="med"/>
          </a:ln>
        </p:spPr>
      </p:cxnSp>
      <p:cxnSp>
        <p:nvCxnSpPr>
          <p:cNvPr id="166" name="Google Shape;166;p18"/>
          <p:cNvCxnSpPr/>
          <p:nvPr/>
        </p:nvCxnSpPr>
        <p:spPr>
          <a:xfrm>
            <a:off x="124500" y="534750"/>
            <a:ext cx="3306600" cy="20400"/>
          </a:xfrm>
          <a:prstGeom prst="straightConnector1">
            <a:avLst/>
          </a:prstGeom>
          <a:noFill/>
          <a:ln w="28575" cap="flat" cmpd="sng">
            <a:solidFill>
              <a:schemeClr val="dk1"/>
            </a:solidFill>
            <a:prstDash val="solid"/>
            <a:round/>
            <a:headEnd type="none" w="med" len="med"/>
            <a:tailEnd type="none" w="med" len="med"/>
          </a:ln>
        </p:spPr>
      </p:cxnSp>
      <p:cxnSp>
        <p:nvCxnSpPr>
          <p:cNvPr id="167" name="Google Shape;167;p18"/>
          <p:cNvCxnSpPr/>
          <p:nvPr/>
        </p:nvCxnSpPr>
        <p:spPr>
          <a:xfrm>
            <a:off x="4776450" y="536325"/>
            <a:ext cx="2916600" cy="27300"/>
          </a:xfrm>
          <a:prstGeom prst="straightConnector1">
            <a:avLst/>
          </a:prstGeom>
          <a:noFill/>
          <a:ln w="28575" cap="flat" cmpd="sng">
            <a:solidFill>
              <a:schemeClr val="dk1"/>
            </a:solidFill>
            <a:prstDash val="solid"/>
            <a:round/>
            <a:headEnd type="none" w="med" len="med"/>
            <a:tailEnd type="none" w="med" len="med"/>
          </a:ln>
        </p:spPr>
      </p:cxnSp>
      <p:pic>
        <p:nvPicPr>
          <p:cNvPr id="168" name="Google Shape;168;p18"/>
          <p:cNvPicPr preferRelativeResize="0"/>
          <p:nvPr/>
        </p:nvPicPr>
        <p:blipFill>
          <a:blip r:embed="rId3">
            <a:alphaModFix/>
          </a:blip>
          <a:stretch>
            <a:fillRect/>
          </a:stretch>
        </p:blipFill>
        <p:spPr>
          <a:xfrm>
            <a:off x="3291462" y="1284700"/>
            <a:ext cx="1027500" cy="1027500"/>
          </a:xfrm>
          <a:prstGeom prst="rect">
            <a:avLst/>
          </a:prstGeom>
          <a:noFill/>
          <a:ln>
            <a:noFill/>
          </a:ln>
        </p:spPr>
      </p:pic>
      <p:pic>
        <p:nvPicPr>
          <p:cNvPr id="169" name="Google Shape;169;p18"/>
          <p:cNvPicPr preferRelativeResize="0"/>
          <p:nvPr/>
        </p:nvPicPr>
        <p:blipFill>
          <a:blip r:embed="rId4">
            <a:alphaModFix/>
          </a:blip>
          <a:stretch>
            <a:fillRect/>
          </a:stretch>
        </p:blipFill>
        <p:spPr>
          <a:xfrm>
            <a:off x="3291463" y="2899575"/>
            <a:ext cx="1027500" cy="1027500"/>
          </a:xfrm>
          <a:prstGeom prst="rect">
            <a:avLst/>
          </a:prstGeom>
          <a:noFill/>
          <a:ln>
            <a:noFill/>
          </a:ln>
        </p:spPr>
      </p:pic>
      <p:sp>
        <p:nvSpPr>
          <p:cNvPr id="165" name="Google Shape;165;p18"/>
          <p:cNvSpPr/>
          <p:nvPr/>
        </p:nvSpPr>
        <p:spPr>
          <a:xfrm>
            <a:off x="6301025" y="2413175"/>
            <a:ext cx="1425300" cy="1953900"/>
          </a:xfrm>
          <a:prstGeom prst="roundRect">
            <a:avLst>
              <a:gd name="adj" fmla="val 16667"/>
            </a:avLst>
          </a:prstGeom>
          <a:solidFill>
            <a:srgbClr val="9E9E9E">
              <a:alpha val="0"/>
            </a:srgbClr>
          </a:solid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70" name="Google Shape;170;p18"/>
          <p:cNvSpPr txBox="1"/>
          <p:nvPr/>
        </p:nvSpPr>
        <p:spPr>
          <a:xfrm>
            <a:off x="8055825" y="2597700"/>
            <a:ext cx="992100" cy="7389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X - Hero Embedding Vector</a:t>
            </a:r>
            <a:endParaRPr sz="1600">
              <a:solidFill>
                <a:schemeClr val="accent3"/>
              </a:solidFill>
              <a:latin typeface="Average"/>
              <a:ea typeface="Average"/>
              <a:cs typeface="Average"/>
              <a:sym typeface="Average"/>
            </a:endParaRPr>
          </a:p>
        </p:txBody>
      </p:sp>
      <p:cxnSp>
        <p:nvCxnSpPr>
          <p:cNvPr id="171" name="Google Shape;171;p18"/>
          <p:cNvCxnSpPr>
            <a:stCxn id="170" idx="1"/>
            <a:endCxn id="165" idx="3"/>
          </p:cNvCxnSpPr>
          <p:nvPr/>
        </p:nvCxnSpPr>
        <p:spPr>
          <a:xfrm flipH="1">
            <a:off x="7726425" y="2967150"/>
            <a:ext cx="329400" cy="423000"/>
          </a:xfrm>
          <a:prstGeom prst="straightConnector1">
            <a:avLst/>
          </a:prstGeom>
          <a:noFill/>
          <a:ln w="19050" cap="flat" cmpd="sng">
            <a:solidFill>
              <a:srgbClr val="FF9900"/>
            </a:solidFill>
            <a:prstDash val="solid"/>
            <a:round/>
            <a:headEnd type="none" w="med" len="med"/>
            <a:tailEnd type="none" w="med" len="med"/>
          </a:ln>
        </p:spPr>
      </p:cxnSp>
      <p:sp>
        <p:nvSpPr>
          <p:cNvPr id="172" name="Google Shape;172;p18"/>
          <p:cNvSpPr txBox="1"/>
          <p:nvPr/>
        </p:nvSpPr>
        <p:spPr>
          <a:xfrm>
            <a:off x="83100" y="542925"/>
            <a:ext cx="4315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Poppins"/>
                <a:ea typeface="Poppins"/>
                <a:cs typeface="Poppins"/>
                <a:sym typeface="Poppins"/>
              </a:rPr>
              <a:t>Goal: Predict with comparative accuracy using less data</a:t>
            </a:r>
            <a:endParaRPr sz="1800">
              <a:solidFill>
                <a:schemeClr val="accent3"/>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1000"/>
                                        <p:tgtEl>
                                          <p:spTgt spid="159"/>
                                        </p:tgtEl>
                                      </p:cBhvr>
                                    </p:animEffect>
                                  </p:childTnLst>
                                </p:cTn>
                              </p:par>
                              <p:par>
                                <p:cTn id="11" presetID="10" presetClass="entr" presetSubtype="0" fill="hold" nodeType="withEffect">
                                  <p:stCondLst>
                                    <p:cond delay="0"/>
                                  </p:stCondLst>
                                  <p:childTnLst>
                                    <p:set>
                                      <p:cBhvr>
                                        <p:cTn id="12" dur="1" fill="hold">
                                          <p:stCondLst>
                                            <p:cond delay="0"/>
                                          </p:stCondLst>
                                        </p:cTn>
                                        <p:tgtEl>
                                          <p:spTgt spid="160"/>
                                        </p:tgtEl>
                                        <p:attrNameLst>
                                          <p:attrName>style.visibility</p:attrName>
                                        </p:attrNameLst>
                                      </p:cBhvr>
                                      <p:to>
                                        <p:strVal val="visible"/>
                                      </p:to>
                                    </p:set>
                                    <p:animEffect transition="in" filter="fade">
                                      <p:cBhvr>
                                        <p:cTn id="13" dur="1000"/>
                                        <p:tgtEl>
                                          <p:spTgt spid="160"/>
                                        </p:tgtEl>
                                      </p:cBhvr>
                                    </p:animEffect>
                                  </p:childTnLst>
                                </p:cTn>
                              </p:par>
                              <p:par>
                                <p:cTn id="14" presetID="10" presetClass="entr" presetSubtype="0" fill="hold" nodeType="withEffect">
                                  <p:stCondLst>
                                    <p:cond delay="0"/>
                                  </p:stCondLst>
                                  <p:childTnLst>
                                    <p:set>
                                      <p:cBhvr>
                                        <p:cTn id="15" dur="1" fill="hold">
                                          <p:stCondLst>
                                            <p:cond delay="0"/>
                                          </p:stCondLst>
                                        </p:cTn>
                                        <p:tgtEl>
                                          <p:spTgt spid="161"/>
                                        </p:tgtEl>
                                        <p:attrNameLst>
                                          <p:attrName>style.visibility</p:attrName>
                                        </p:attrNameLst>
                                      </p:cBhvr>
                                      <p:to>
                                        <p:strVal val="visible"/>
                                      </p:to>
                                    </p:set>
                                    <p:animEffect transition="in" filter="fade">
                                      <p:cBhvr>
                                        <p:cTn id="16" dur="1000"/>
                                        <p:tgtEl>
                                          <p:spTgt spid="161"/>
                                        </p:tgtEl>
                                      </p:cBhvr>
                                    </p:animEffect>
                                  </p:childTnLst>
                                </p:cTn>
                              </p:par>
                              <p:par>
                                <p:cTn id="17" presetID="10" presetClass="entr" presetSubtype="0" fill="hold" nodeType="withEffect">
                                  <p:stCondLst>
                                    <p:cond delay="0"/>
                                  </p:stCondLst>
                                  <p:childTnLst>
                                    <p:set>
                                      <p:cBhvr>
                                        <p:cTn id="18" dur="1" fill="hold">
                                          <p:stCondLst>
                                            <p:cond delay="0"/>
                                          </p:stCondLst>
                                        </p:cTn>
                                        <p:tgtEl>
                                          <p:spTgt spid="163"/>
                                        </p:tgtEl>
                                        <p:attrNameLst>
                                          <p:attrName>style.visibility</p:attrName>
                                        </p:attrNameLst>
                                      </p:cBhvr>
                                      <p:to>
                                        <p:strVal val="visible"/>
                                      </p:to>
                                    </p:set>
                                    <p:animEffect transition="in" filter="fade">
                                      <p:cBhvr>
                                        <p:cTn id="19" dur="1000"/>
                                        <p:tgtEl>
                                          <p:spTgt spid="163"/>
                                        </p:tgtEl>
                                      </p:cBhvr>
                                    </p:animEffect>
                                  </p:childTnLst>
                                </p:cTn>
                              </p:par>
                              <p:par>
                                <p:cTn id="20" presetID="10" presetClass="entr" presetSubtype="0" fill="hold"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1000"/>
                                        <p:tgtEl>
                                          <p:spTgt spid="164"/>
                                        </p:tgtEl>
                                      </p:cBhvr>
                                    </p:animEffect>
                                  </p:childTnLst>
                                </p:cTn>
                              </p:par>
                              <p:par>
                                <p:cTn id="23" presetID="10" presetClass="entr" presetSubtype="0" fill="hold" nodeType="with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fade">
                                      <p:cBhvr>
                                        <p:cTn id="25" dur="1000"/>
                                        <p:tgtEl>
                                          <p:spTgt spid="16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7"/>
                                        </p:tgtEl>
                                        <p:attrNameLst>
                                          <p:attrName>style.visibility</p:attrName>
                                        </p:attrNameLst>
                                      </p:cBhvr>
                                      <p:to>
                                        <p:strVal val="visible"/>
                                      </p:to>
                                    </p:set>
                                    <p:animEffect transition="in" filter="fade">
                                      <p:cBhvr>
                                        <p:cTn id="30" dur="1000"/>
                                        <p:tgtEl>
                                          <p:spTgt spid="157"/>
                                        </p:tgtEl>
                                      </p:cBhvr>
                                    </p:animEffect>
                                  </p:childTnLst>
                                </p:cTn>
                              </p:par>
                              <p:par>
                                <p:cTn id="31" presetID="10" presetClass="entr" presetSubtype="0" fill="hold" nodeType="withEffect">
                                  <p:stCondLst>
                                    <p:cond delay="0"/>
                                  </p:stCondLst>
                                  <p:childTnLst>
                                    <p:set>
                                      <p:cBhvr>
                                        <p:cTn id="32" dur="1" fill="hold">
                                          <p:stCondLst>
                                            <p:cond delay="0"/>
                                          </p:stCondLst>
                                        </p:cTn>
                                        <p:tgtEl>
                                          <p:spTgt spid="149"/>
                                        </p:tgtEl>
                                        <p:attrNameLst>
                                          <p:attrName>style.visibility</p:attrName>
                                        </p:attrNameLst>
                                      </p:cBhvr>
                                      <p:to>
                                        <p:strVal val="visible"/>
                                      </p:to>
                                    </p:set>
                                    <p:animEffect transition="in" filter="fade">
                                      <p:cBhvr>
                                        <p:cTn id="33" dur="1000"/>
                                        <p:tgtEl>
                                          <p:spTgt spid="14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fade">
                                      <p:cBhvr>
                                        <p:cTn id="38" dur="1000"/>
                                        <p:tgtEl>
                                          <p:spTgt spid="155"/>
                                        </p:tgtEl>
                                      </p:cBhvr>
                                    </p:animEffect>
                                  </p:childTnLst>
                                </p:cTn>
                              </p:par>
                              <p:par>
                                <p:cTn id="39" presetID="10" presetClass="entr" presetSubtype="0" fill="hold" nodeType="withEffect">
                                  <p:stCondLst>
                                    <p:cond delay="0"/>
                                  </p:stCondLst>
                                  <p:childTnLst>
                                    <p:set>
                                      <p:cBhvr>
                                        <p:cTn id="40" dur="1" fill="hold">
                                          <p:stCondLst>
                                            <p:cond delay="0"/>
                                          </p:stCondLst>
                                        </p:cTn>
                                        <p:tgtEl>
                                          <p:spTgt spid="167"/>
                                        </p:tgtEl>
                                        <p:attrNameLst>
                                          <p:attrName>style.visibility</p:attrName>
                                        </p:attrNameLst>
                                      </p:cBhvr>
                                      <p:to>
                                        <p:strVal val="visible"/>
                                      </p:to>
                                    </p:set>
                                    <p:animEffect transition="in" filter="fade">
                                      <p:cBhvr>
                                        <p:cTn id="41" dur="1000"/>
                                        <p:tgtEl>
                                          <p:spTgt spid="16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gtEl>
                                        <p:attrNameLst>
                                          <p:attrName>style.visibility</p:attrName>
                                        </p:attrNameLst>
                                      </p:cBhvr>
                                      <p:to>
                                        <p:strVal val="visible"/>
                                      </p:to>
                                    </p:set>
                                    <p:animEffect transition="in" filter="fade">
                                      <p:cBhvr>
                                        <p:cTn id="46" dur="1000"/>
                                        <p:tgtEl>
                                          <p:spTgt spid="165"/>
                                        </p:tgtEl>
                                      </p:cBhvr>
                                    </p:animEffect>
                                  </p:childTnLst>
                                </p:cTn>
                              </p:par>
                              <p:par>
                                <p:cTn id="47" presetID="10" presetClass="entr" presetSubtype="0" fill="hold" nodeType="withEffect">
                                  <p:stCondLst>
                                    <p:cond delay="0"/>
                                  </p:stCondLst>
                                  <p:childTnLst>
                                    <p:set>
                                      <p:cBhvr>
                                        <p:cTn id="48" dur="1" fill="hold">
                                          <p:stCondLst>
                                            <p:cond delay="0"/>
                                          </p:stCondLst>
                                        </p:cTn>
                                        <p:tgtEl>
                                          <p:spTgt spid="170"/>
                                        </p:tgtEl>
                                        <p:attrNameLst>
                                          <p:attrName>style.visibility</p:attrName>
                                        </p:attrNameLst>
                                      </p:cBhvr>
                                      <p:to>
                                        <p:strVal val="visible"/>
                                      </p:to>
                                    </p:set>
                                    <p:animEffect transition="in" filter="fade">
                                      <p:cBhvr>
                                        <p:cTn id="49" dur="1000"/>
                                        <p:tgtEl>
                                          <p:spTgt spid="170"/>
                                        </p:tgtEl>
                                      </p:cBhvr>
                                    </p:animEffect>
                                  </p:childTnLst>
                                </p:cTn>
                              </p:par>
                              <p:par>
                                <p:cTn id="50" presetID="10" presetClass="entr" presetSubtype="0" fill="hold" nodeType="with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fade">
                                      <p:cBhvr>
                                        <p:cTn id="52" dur="1000"/>
                                        <p:tgtEl>
                                          <p:spTgt spid="171"/>
                                        </p:tgtEl>
                                      </p:cBhvr>
                                    </p:animEffect>
                                  </p:childTnLst>
                                </p:cTn>
                              </p:par>
                              <p:par>
                                <p:cTn id="53" presetID="10" presetClass="entr" presetSubtype="0" fill="hold" nodeType="withEffect">
                                  <p:stCondLst>
                                    <p:cond delay="0"/>
                                  </p:stCondLst>
                                  <p:childTnLst>
                                    <p:set>
                                      <p:cBhvr>
                                        <p:cTn id="54" dur="1" fill="hold">
                                          <p:stCondLst>
                                            <p:cond delay="0"/>
                                          </p:stCondLst>
                                        </p:cTn>
                                        <p:tgtEl>
                                          <p:spTgt spid="171"/>
                                        </p:tgtEl>
                                        <p:attrNameLst>
                                          <p:attrName>style.visibility</p:attrName>
                                        </p:attrNameLst>
                                      </p:cBhvr>
                                      <p:to>
                                        <p:strVal val="visible"/>
                                      </p:to>
                                    </p:set>
                                    <p:animEffect transition="in" filter="fade">
                                      <p:cBhvr>
                                        <p:cTn id="55"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9"/>
          <p:cNvSpPr/>
          <p:nvPr/>
        </p:nvSpPr>
        <p:spPr>
          <a:xfrm>
            <a:off x="194400" y="3098525"/>
            <a:ext cx="2460900" cy="8313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78" name="Google Shape;178;p19"/>
          <p:cNvSpPr/>
          <p:nvPr/>
        </p:nvSpPr>
        <p:spPr>
          <a:xfrm>
            <a:off x="956400" y="4024650"/>
            <a:ext cx="2460900" cy="8313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79" name="Google Shape;179;p19"/>
          <p:cNvSpPr txBox="1"/>
          <p:nvPr/>
        </p:nvSpPr>
        <p:spPr>
          <a:xfrm>
            <a:off x="194400" y="3098525"/>
            <a:ext cx="2460900" cy="8313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Shorter Horizons performed better with less or no embed sizes</a:t>
            </a:r>
            <a:endParaRPr sz="1600">
              <a:solidFill>
                <a:schemeClr val="accent3"/>
              </a:solidFill>
              <a:latin typeface="Average"/>
              <a:ea typeface="Average"/>
              <a:cs typeface="Average"/>
              <a:sym typeface="Average"/>
            </a:endParaRPr>
          </a:p>
        </p:txBody>
      </p:sp>
      <p:sp>
        <p:nvSpPr>
          <p:cNvPr id="180" name="Google Shape;180;p19"/>
          <p:cNvSpPr/>
          <p:nvPr/>
        </p:nvSpPr>
        <p:spPr>
          <a:xfrm>
            <a:off x="4826400" y="4569575"/>
            <a:ext cx="4082100" cy="5727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81" name="Google Shape;181;p19"/>
          <p:cNvSpPr/>
          <p:nvPr/>
        </p:nvSpPr>
        <p:spPr>
          <a:xfrm>
            <a:off x="3781175" y="640475"/>
            <a:ext cx="5188500" cy="39291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82" name="Google Shape;182;p19"/>
          <p:cNvSpPr/>
          <p:nvPr/>
        </p:nvSpPr>
        <p:spPr>
          <a:xfrm>
            <a:off x="159300" y="767825"/>
            <a:ext cx="3350700" cy="22359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83" name="Google Shape;183;p19"/>
          <p:cNvSpPr txBox="1">
            <a:spLocks noGrp="1"/>
          </p:cNvSpPr>
          <p:nvPr>
            <p:ph type="body" idx="1"/>
          </p:nvPr>
        </p:nvSpPr>
        <p:spPr>
          <a:xfrm>
            <a:off x="-232200" y="750325"/>
            <a:ext cx="3567600" cy="2153400"/>
          </a:xfrm>
          <a:prstGeom prst="rect">
            <a:avLst/>
          </a:prstGeom>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400" u="sng">
                <a:solidFill>
                  <a:schemeClr val="dk1"/>
                </a:solidFill>
                <a:latin typeface="Poppins"/>
                <a:ea typeface="Poppins"/>
                <a:cs typeface="Poppins"/>
                <a:sym typeface="Poppins"/>
              </a:rPr>
              <a:t>Lookback:</a:t>
            </a:r>
            <a:r>
              <a:rPr lang="en" sz="1400">
                <a:solidFill>
                  <a:schemeClr val="dk1"/>
                </a:solidFill>
                <a:latin typeface="Poppins"/>
                <a:ea typeface="Poppins"/>
                <a:cs typeface="Poppins"/>
                <a:sym typeface="Poppins"/>
              </a:rPr>
              <a:t> Number of previous values of gold were allowed as input</a:t>
            </a:r>
            <a:endParaRPr sz="1400">
              <a:solidFill>
                <a:schemeClr val="dk1"/>
              </a:solidFill>
              <a:latin typeface="Poppins"/>
              <a:ea typeface="Poppins"/>
              <a:cs typeface="Poppins"/>
              <a:sym typeface="Poppins"/>
            </a:endParaRPr>
          </a:p>
          <a:p>
            <a:pPr marL="457200" lvl="0" indent="0" algn="l" rtl="0">
              <a:spcBef>
                <a:spcPts val="1600"/>
              </a:spcBef>
              <a:spcAft>
                <a:spcPts val="0"/>
              </a:spcAft>
              <a:buNone/>
            </a:pPr>
            <a:r>
              <a:rPr lang="en" sz="1400" u="sng">
                <a:solidFill>
                  <a:schemeClr val="dk1"/>
                </a:solidFill>
                <a:latin typeface="Poppins"/>
                <a:ea typeface="Poppins"/>
                <a:cs typeface="Poppins"/>
                <a:sym typeface="Poppins"/>
              </a:rPr>
              <a:t>Horizon: </a:t>
            </a:r>
            <a:r>
              <a:rPr lang="en" sz="1400">
                <a:solidFill>
                  <a:schemeClr val="dk1"/>
                </a:solidFill>
                <a:latin typeface="Poppins"/>
                <a:ea typeface="Poppins"/>
                <a:cs typeface="Poppins"/>
                <a:sym typeface="Poppins"/>
              </a:rPr>
              <a:t>Number of values forecasted out</a:t>
            </a:r>
            <a:endParaRPr sz="1400">
              <a:solidFill>
                <a:schemeClr val="dk1"/>
              </a:solidFill>
              <a:latin typeface="Poppins"/>
              <a:ea typeface="Poppins"/>
              <a:cs typeface="Poppins"/>
              <a:sym typeface="Poppins"/>
            </a:endParaRPr>
          </a:p>
          <a:p>
            <a:pPr marL="457200" lvl="0" indent="0" algn="l" rtl="0">
              <a:spcBef>
                <a:spcPts val="1600"/>
              </a:spcBef>
              <a:spcAft>
                <a:spcPts val="1600"/>
              </a:spcAft>
              <a:buNone/>
            </a:pPr>
            <a:r>
              <a:rPr lang="en" sz="1400" u="sng">
                <a:solidFill>
                  <a:schemeClr val="dk1"/>
                </a:solidFill>
                <a:latin typeface="Poppins"/>
                <a:ea typeface="Poppins"/>
                <a:cs typeface="Poppins"/>
                <a:sym typeface="Poppins"/>
              </a:rPr>
              <a:t>Embed Size:</a:t>
            </a:r>
            <a:r>
              <a:rPr lang="en" sz="1400">
                <a:solidFill>
                  <a:schemeClr val="dk1"/>
                </a:solidFill>
                <a:latin typeface="Poppins"/>
                <a:ea typeface="Poppins"/>
                <a:cs typeface="Poppins"/>
                <a:sym typeface="Poppins"/>
              </a:rPr>
              <a:t> How many elements were allowed to represent a hero</a:t>
            </a:r>
            <a:endParaRPr sz="1600"/>
          </a:p>
        </p:txBody>
      </p:sp>
      <p:sp>
        <p:nvSpPr>
          <p:cNvPr id="184" name="Google Shape;184;p19"/>
          <p:cNvSpPr txBox="1">
            <a:spLocks noGrp="1"/>
          </p:cNvSpPr>
          <p:nvPr>
            <p:ph type="title"/>
          </p:nvPr>
        </p:nvSpPr>
        <p:spPr>
          <a:xfrm>
            <a:off x="69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Poppins Medium"/>
                <a:ea typeface="Poppins Medium"/>
                <a:cs typeface="Poppins Medium"/>
                <a:sym typeface="Poppins Medium"/>
              </a:rPr>
              <a:t>LSTM | Do embeddings increase accuracy?</a:t>
            </a:r>
            <a:endParaRPr/>
          </a:p>
        </p:txBody>
      </p:sp>
      <p:pic>
        <p:nvPicPr>
          <p:cNvPr id="185" name="Google Shape;185;p19"/>
          <p:cNvPicPr preferRelativeResize="0"/>
          <p:nvPr/>
        </p:nvPicPr>
        <p:blipFill>
          <a:blip r:embed="rId3">
            <a:alphaModFix/>
          </a:blip>
          <a:stretch>
            <a:fillRect/>
          </a:stretch>
        </p:blipFill>
        <p:spPr>
          <a:xfrm>
            <a:off x="3843350" y="695275"/>
            <a:ext cx="5065159" cy="3820974"/>
          </a:xfrm>
          <a:prstGeom prst="rect">
            <a:avLst/>
          </a:prstGeom>
          <a:noFill/>
          <a:ln>
            <a:noFill/>
          </a:ln>
        </p:spPr>
      </p:pic>
      <p:sp>
        <p:nvSpPr>
          <p:cNvPr id="186" name="Google Shape;186;p19"/>
          <p:cNvSpPr/>
          <p:nvPr/>
        </p:nvSpPr>
        <p:spPr>
          <a:xfrm>
            <a:off x="5557875" y="1007050"/>
            <a:ext cx="3350700" cy="849900"/>
          </a:xfrm>
          <a:prstGeom prst="roundRect">
            <a:avLst>
              <a:gd name="adj" fmla="val 16667"/>
            </a:avLst>
          </a:prstGeom>
          <a:solidFill>
            <a:srgbClr val="9E9E9E">
              <a:alpha val="0"/>
            </a:srgbClr>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187" name="Google Shape;187;p19"/>
          <p:cNvCxnSpPr>
            <a:stCxn id="186" idx="1"/>
            <a:endCxn id="188" idx="3"/>
          </p:cNvCxnSpPr>
          <p:nvPr/>
        </p:nvCxnSpPr>
        <p:spPr>
          <a:xfrm flipH="1">
            <a:off x="3417375" y="1432000"/>
            <a:ext cx="2140500" cy="3008400"/>
          </a:xfrm>
          <a:prstGeom prst="straightConnector1">
            <a:avLst/>
          </a:prstGeom>
          <a:noFill/>
          <a:ln w="19050" cap="flat" cmpd="sng">
            <a:solidFill>
              <a:srgbClr val="FF9900"/>
            </a:solidFill>
            <a:prstDash val="solid"/>
            <a:round/>
            <a:headEnd type="none" w="med" len="med"/>
            <a:tailEnd type="none" w="med" len="med"/>
          </a:ln>
        </p:spPr>
      </p:cxnSp>
      <p:sp>
        <p:nvSpPr>
          <p:cNvPr id="189" name="Google Shape;189;p19"/>
          <p:cNvSpPr/>
          <p:nvPr/>
        </p:nvSpPr>
        <p:spPr>
          <a:xfrm>
            <a:off x="5639450" y="2058725"/>
            <a:ext cx="3269100" cy="258600"/>
          </a:xfrm>
          <a:prstGeom prst="roundRect">
            <a:avLst>
              <a:gd name="adj" fmla="val 16667"/>
            </a:avLst>
          </a:prstGeom>
          <a:solidFill>
            <a:srgbClr val="9E9E9E">
              <a:alpha val="0"/>
            </a:srgbClr>
          </a:solid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190" name="Google Shape;190;p19"/>
          <p:cNvCxnSpPr>
            <a:stCxn id="189" idx="1"/>
            <a:endCxn id="179" idx="3"/>
          </p:cNvCxnSpPr>
          <p:nvPr/>
        </p:nvCxnSpPr>
        <p:spPr>
          <a:xfrm flipH="1">
            <a:off x="2655350" y="2188025"/>
            <a:ext cx="2984100" cy="1326300"/>
          </a:xfrm>
          <a:prstGeom prst="straightConnector1">
            <a:avLst/>
          </a:prstGeom>
          <a:noFill/>
          <a:ln w="19050" cap="flat" cmpd="sng">
            <a:solidFill>
              <a:srgbClr val="FFFF00"/>
            </a:solidFill>
            <a:prstDash val="solid"/>
            <a:round/>
            <a:headEnd type="none" w="med" len="med"/>
            <a:tailEnd type="none" w="med" len="med"/>
          </a:ln>
        </p:spPr>
      </p:cxnSp>
      <p:sp>
        <p:nvSpPr>
          <p:cNvPr id="191" name="Google Shape;191;p19"/>
          <p:cNvSpPr/>
          <p:nvPr/>
        </p:nvSpPr>
        <p:spPr>
          <a:xfrm>
            <a:off x="5703325" y="3255675"/>
            <a:ext cx="3205200" cy="258600"/>
          </a:xfrm>
          <a:prstGeom prst="roundRect">
            <a:avLst>
              <a:gd name="adj" fmla="val 16667"/>
            </a:avLst>
          </a:prstGeom>
          <a:solidFill>
            <a:srgbClr val="9E9E9E">
              <a:alpha val="0"/>
            </a:srgbClr>
          </a:solid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192" name="Google Shape;192;p19"/>
          <p:cNvCxnSpPr>
            <a:stCxn id="191" idx="1"/>
            <a:endCxn id="179" idx="3"/>
          </p:cNvCxnSpPr>
          <p:nvPr/>
        </p:nvCxnSpPr>
        <p:spPr>
          <a:xfrm flipH="1">
            <a:off x="2655325" y="3384975"/>
            <a:ext cx="3048000" cy="129300"/>
          </a:xfrm>
          <a:prstGeom prst="straightConnector1">
            <a:avLst/>
          </a:prstGeom>
          <a:noFill/>
          <a:ln w="19050" cap="flat" cmpd="sng">
            <a:solidFill>
              <a:srgbClr val="FFFF00"/>
            </a:solidFill>
            <a:prstDash val="solid"/>
            <a:round/>
            <a:headEnd type="none" w="med" len="med"/>
            <a:tailEnd type="none" w="med" len="med"/>
          </a:ln>
        </p:spPr>
      </p:cxnSp>
      <p:sp>
        <p:nvSpPr>
          <p:cNvPr id="193" name="Google Shape;193;p19"/>
          <p:cNvSpPr/>
          <p:nvPr/>
        </p:nvSpPr>
        <p:spPr>
          <a:xfrm>
            <a:off x="5703325" y="3514350"/>
            <a:ext cx="3205200" cy="258600"/>
          </a:xfrm>
          <a:prstGeom prst="roundRect">
            <a:avLst>
              <a:gd name="adj" fmla="val 16667"/>
            </a:avLst>
          </a:prstGeom>
          <a:solidFill>
            <a:srgbClr val="9E9E9E">
              <a:alpha val="0"/>
            </a:srgbClr>
          </a:solidFill>
          <a:ln w="762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194" name="Google Shape;194;p19"/>
          <p:cNvCxnSpPr>
            <a:stCxn id="193" idx="1"/>
            <a:endCxn id="188" idx="3"/>
          </p:cNvCxnSpPr>
          <p:nvPr/>
        </p:nvCxnSpPr>
        <p:spPr>
          <a:xfrm flipH="1">
            <a:off x="3417325" y="3643650"/>
            <a:ext cx="2286000" cy="796500"/>
          </a:xfrm>
          <a:prstGeom prst="straightConnector1">
            <a:avLst/>
          </a:prstGeom>
          <a:noFill/>
          <a:ln w="19050" cap="flat" cmpd="sng">
            <a:solidFill>
              <a:srgbClr val="FF9900"/>
            </a:solidFill>
            <a:prstDash val="solid"/>
            <a:round/>
            <a:headEnd type="none" w="med" len="med"/>
            <a:tailEnd type="none" w="med" len="med"/>
          </a:ln>
        </p:spPr>
      </p:cxnSp>
      <p:sp>
        <p:nvSpPr>
          <p:cNvPr id="188" name="Google Shape;188;p19"/>
          <p:cNvSpPr txBox="1"/>
          <p:nvPr/>
        </p:nvSpPr>
        <p:spPr>
          <a:xfrm>
            <a:off x="956400" y="4024625"/>
            <a:ext cx="2460900" cy="8313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Poppins"/>
                <a:ea typeface="Poppins"/>
                <a:cs typeface="Poppins"/>
                <a:sym typeface="Poppins"/>
              </a:rPr>
              <a:t>Longer Horizons performed better with larger embed sizes</a:t>
            </a:r>
            <a:endParaRPr sz="1600">
              <a:solidFill>
                <a:schemeClr val="accent3"/>
              </a:solidFill>
              <a:latin typeface="Average"/>
              <a:ea typeface="Average"/>
              <a:cs typeface="Average"/>
              <a:sym typeface="Average"/>
            </a:endParaRPr>
          </a:p>
        </p:txBody>
      </p:sp>
      <p:sp>
        <p:nvSpPr>
          <p:cNvPr id="195" name="Google Shape;195;p19"/>
          <p:cNvSpPr txBox="1"/>
          <p:nvPr/>
        </p:nvSpPr>
        <p:spPr>
          <a:xfrm>
            <a:off x="4826400" y="4508475"/>
            <a:ext cx="4082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Average"/>
                <a:ea typeface="Average"/>
                <a:cs typeface="Average"/>
                <a:sym typeface="Average"/>
              </a:rPr>
              <a:t>* A medium impact item in Dota 2 costs about 4000 gold and purchased around the 25 minute mark</a:t>
            </a:r>
            <a:endParaRPr sz="900">
              <a:solidFill>
                <a:schemeClr val="dk1"/>
              </a:solidFill>
              <a:latin typeface="Average"/>
              <a:ea typeface="Average"/>
              <a:cs typeface="Average"/>
              <a:sym typeface="Average"/>
            </a:endParaRPr>
          </a:p>
          <a:p>
            <a:pPr marL="0" lvl="0" indent="0" algn="l" rtl="0">
              <a:spcBef>
                <a:spcPts val="0"/>
              </a:spcBef>
              <a:spcAft>
                <a:spcPts val="0"/>
              </a:spcAft>
              <a:buNone/>
            </a:pPr>
            <a:r>
              <a:rPr lang="en" sz="900">
                <a:solidFill>
                  <a:schemeClr val="dk1"/>
                </a:solidFill>
                <a:latin typeface="Average"/>
                <a:ea typeface="Average"/>
                <a:cs typeface="Average"/>
                <a:sym typeface="Average"/>
              </a:rPr>
              <a:t>* RMSE is averaged across the entire Horizon and represents error for a single minute</a:t>
            </a:r>
            <a:endParaRPr sz="900">
              <a:solidFill>
                <a:schemeClr val="dk1"/>
              </a:solidFill>
              <a:latin typeface="Average"/>
              <a:ea typeface="Average"/>
              <a:cs typeface="Average"/>
              <a:sym typeface="Average"/>
            </a:endParaRPr>
          </a:p>
        </p:txBody>
      </p:sp>
      <p:cxnSp>
        <p:nvCxnSpPr>
          <p:cNvPr id="196" name="Google Shape;196;p19"/>
          <p:cNvCxnSpPr/>
          <p:nvPr/>
        </p:nvCxnSpPr>
        <p:spPr>
          <a:xfrm rot="10800000" flipH="1">
            <a:off x="124500" y="600750"/>
            <a:ext cx="6347700" cy="10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0"/>
          <p:cNvSpPr/>
          <p:nvPr/>
        </p:nvSpPr>
        <p:spPr>
          <a:xfrm>
            <a:off x="527775" y="1904250"/>
            <a:ext cx="1816800" cy="3062100"/>
          </a:xfrm>
          <a:prstGeom prst="rect">
            <a:avLst/>
          </a:prstGeom>
          <a:solidFill>
            <a:srgbClr val="000000">
              <a:alpha val="34590"/>
            </a:srgbClr>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02" name="Google Shape;202;p20"/>
          <p:cNvSpPr txBox="1"/>
          <p:nvPr/>
        </p:nvSpPr>
        <p:spPr>
          <a:xfrm>
            <a:off x="527800" y="1904250"/>
            <a:ext cx="1816800" cy="170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a:solidFill>
                  <a:schemeClr val="dk1"/>
                </a:solidFill>
                <a:latin typeface="Poppins"/>
                <a:ea typeface="Poppins"/>
                <a:cs typeface="Poppins"/>
                <a:sym typeface="Poppins"/>
              </a:rPr>
              <a:t>High RMSE Scores associated with High Farming Rate heroes (“Feast or Famine”)</a:t>
            </a: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p:txBody>
      </p:sp>
      <p:sp>
        <p:nvSpPr>
          <p:cNvPr id="203" name="Google Shape;203;p20"/>
          <p:cNvSpPr/>
          <p:nvPr/>
        </p:nvSpPr>
        <p:spPr>
          <a:xfrm>
            <a:off x="311700" y="789125"/>
            <a:ext cx="2460900" cy="7500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04" name="Google Shape;204;p20"/>
          <p:cNvSpPr txBox="1">
            <a:spLocks noGrp="1"/>
          </p:cNvSpPr>
          <p:nvPr>
            <p:ph type="title"/>
          </p:nvPr>
        </p:nvSpPr>
        <p:spPr>
          <a:xfrm>
            <a:off x="6900" y="64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a:latin typeface="Poppins Medium"/>
                <a:ea typeface="Poppins Medium"/>
                <a:cs typeface="Poppins Medium"/>
                <a:sym typeface="Poppins Medium"/>
              </a:rPr>
              <a:t>LSTM Performance per Hero/Match</a:t>
            </a:r>
            <a:endParaRPr sz="2400">
              <a:latin typeface="Poppins Medium"/>
              <a:ea typeface="Poppins Medium"/>
              <a:cs typeface="Poppins Medium"/>
              <a:sym typeface="Poppins Medium"/>
            </a:endParaRPr>
          </a:p>
        </p:txBody>
      </p:sp>
      <p:sp>
        <p:nvSpPr>
          <p:cNvPr id="205" name="Google Shape;205;p20"/>
          <p:cNvSpPr txBox="1">
            <a:spLocks noGrp="1"/>
          </p:cNvSpPr>
          <p:nvPr>
            <p:ph type="body" idx="1"/>
          </p:nvPr>
        </p:nvSpPr>
        <p:spPr>
          <a:xfrm>
            <a:off x="311700" y="771475"/>
            <a:ext cx="2460900" cy="82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Poppins"/>
                <a:ea typeface="Poppins"/>
                <a:cs typeface="Poppins"/>
                <a:sym typeface="Poppins"/>
              </a:rPr>
              <a:t>Model: 10 Lookback | 1 Horizon | No Embed</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06" name="Google Shape;206;p20"/>
          <p:cNvPicPr preferRelativeResize="0"/>
          <p:nvPr/>
        </p:nvPicPr>
        <p:blipFill>
          <a:blip r:embed="rId3">
            <a:alphaModFix/>
          </a:blip>
          <a:stretch>
            <a:fillRect/>
          </a:stretch>
        </p:blipFill>
        <p:spPr>
          <a:xfrm>
            <a:off x="2932099" y="789125"/>
            <a:ext cx="5999050" cy="4005509"/>
          </a:xfrm>
          <a:prstGeom prst="rect">
            <a:avLst/>
          </a:prstGeom>
          <a:noFill/>
          <a:ln>
            <a:noFill/>
          </a:ln>
        </p:spPr>
      </p:pic>
      <p:sp>
        <p:nvSpPr>
          <p:cNvPr id="207" name="Google Shape;207;p20"/>
          <p:cNvSpPr/>
          <p:nvPr/>
        </p:nvSpPr>
        <p:spPr>
          <a:xfrm>
            <a:off x="3337400" y="1080725"/>
            <a:ext cx="3865500" cy="1208400"/>
          </a:xfrm>
          <a:prstGeom prst="ellipse">
            <a:avLst/>
          </a:prstGeom>
          <a:solidFill>
            <a:srgbClr val="9E9E9E">
              <a:alpha val="0"/>
            </a:srgbClr>
          </a:solid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pic>
        <p:nvPicPr>
          <p:cNvPr id="208" name="Google Shape;208;p20"/>
          <p:cNvPicPr preferRelativeResize="0"/>
          <p:nvPr/>
        </p:nvPicPr>
        <p:blipFill>
          <a:blip r:embed="rId4">
            <a:alphaModFix/>
          </a:blip>
          <a:stretch>
            <a:fillRect/>
          </a:stretch>
        </p:blipFill>
        <p:spPr>
          <a:xfrm>
            <a:off x="5016300" y="2942672"/>
            <a:ext cx="2032701" cy="872203"/>
          </a:xfrm>
          <a:prstGeom prst="rect">
            <a:avLst/>
          </a:prstGeom>
          <a:noFill/>
          <a:ln>
            <a:noFill/>
          </a:ln>
        </p:spPr>
      </p:pic>
      <p:pic>
        <p:nvPicPr>
          <p:cNvPr id="209" name="Google Shape;209;p20"/>
          <p:cNvPicPr preferRelativeResize="0"/>
          <p:nvPr/>
        </p:nvPicPr>
        <p:blipFill>
          <a:blip r:embed="rId5">
            <a:alphaModFix/>
          </a:blip>
          <a:stretch>
            <a:fillRect/>
          </a:stretch>
        </p:blipFill>
        <p:spPr>
          <a:xfrm>
            <a:off x="7048989" y="2942675"/>
            <a:ext cx="1642423" cy="1258966"/>
          </a:xfrm>
          <a:prstGeom prst="rect">
            <a:avLst/>
          </a:prstGeom>
          <a:noFill/>
          <a:ln>
            <a:noFill/>
          </a:ln>
        </p:spPr>
      </p:pic>
      <p:cxnSp>
        <p:nvCxnSpPr>
          <p:cNvPr id="210" name="Google Shape;210;p20"/>
          <p:cNvCxnSpPr>
            <a:endCxn id="209" idx="0"/>
          </p:cNvCxnSpPr>
          <p:nvPr/>
        </p:nvCxnSpPr>
        <p:spPr>
          <a:xfrm>
            <a:off x="6974401" y="1824275"/>
            <a:ext cx="895800" cy="1118400"/>
          </a:xfrm>
          <a:prstGeom prst="straightConnector1">
            <a:avLst/>
          </a:prstGeom>
          <a:noFill/>
          <a:ln w="19050" cap="flat" cmpd="sng">
            <a:solidFill>
              <a:srgbClr val="FF9900"/>
            </a:solidFill>
            <a:prstDash val="solid"/>
            <a:round/>
            <a:headEnd type="none" w="med" len="med"/>
            <a:tailEnd type="none" w="med" len="med"/>
          </a:ln>
        </p:spPr>
      </p:cxnSp>
      <p:cxnSp>
        <p:nvCxnSpPr>
          <p:cNvPr id="211" name="Google Shape;211;p20"/>
          <p:cNvCxnSpPr>
            <a:endCxn id="208" idx="0"/>
          </p:cNvCxnSpPr>
          <p:nvPr/>
        </p:nvCxnSpPr>
        <p:spPr>
          <a:xfrm flipH="1">
            <a:off x="6032650" y="1817372"/>
            <a:ext cx="896700" cy="1125300"/>
          </a:xfrm>
          <a:prstGeom prst="straightConnector1">
            <a:avLst/>
          </a:prstGeom>
          <a:noFill/>
          <a:ln w="19050" cap="flat" cmpd="sng">
            <a:solidFill>
              <a:srgbClr val="FF9900"/>
            </a:solidFill>
            <a:prstDash val="solid"/>
            <a:round/>
            <a:headEnd type="none" w="med" len="med"/>
            <a:tailEnd type="none" w="med" len="med"/>
          </a:ln>
        </p:spPr>
      </p:cxnSp>
      <p:cxnSp>
        <p:nvCxnSpPr>
          <p:cNvPr id="212" name="Google Shape;212;p20"/>
          <p:cNvCxnSpPr>
            <a:stCxn id="207" idx="2"/>
            <a:endCxn id="202" idx="3"/>
          </p:cNvCxnSpPr>
          <p:nvPr/>
        </p:nvCxnSpPr>
        <p:spPr>
          <a:xfrm flipH="1">
            <a:off x="2344700" y="1684925"/>
            <a:ext cx="992700" cy="1069800"/>
          </a:xfrm>
          <a:prstGeom prst="straightConnector1">
            <a:avLst/>
          </a:prstGeom>
          <a:noFill/>
          <a:ln w="19050" cap="flat" cmpd="sng">
            <a:solidFill>
              <a:srgbClr val="FF9900"/>
            </a:solidFill>
            <a:prstDash val="solid"/>
            <a:round/>
            <a:headEnd type="none" w="med" len="med"/>
            <a:tailEnd type="none" w="med" len="med"/>
          </a:ln>
        </p:spPr>
      </p:cxnSp>
      <p:pic>
        <p:nvPicPr>
          <p:cNvPr id="213" name="Google Shape;213;p20"/>
          <p:cNvPicPr preferRelativeResize="0"/>
          <p:nvPr/>
        </p:nvPicPr>
        <p:blipFill>
          <a:blip r:embed="rId6">
            <a:alphaModFix/>
          </a:blip>
          <a:stretch>
            <a:fillRect/>
          </a:stretch>
        </p:blipFill>
        <p:spPr>
          <a:xfrm>
            <a:off x="737038" y="3528750"/>
            <a:ext cx="1398275" cy="1398275"/>
          </a:xfrm>
          <a:prstGeom prst="rect">
            <a:avLst/>
          </a:prstGeom>
          <a:noFill/>
          <a:ln>
            <a:noFill/>
          </a:ln>
        </p:spPr>
      </p:pic>
      <p:cxnSp>
        <p:nvCxnSpPr>
          <p:cNvPr id="214" name="Google Shape;214;p20"/>
          <p:cNvCxnSpPr/>
          <p:nvPr/>
        </p:nvCxnSpPr>
        <p:spPr>
          <a:xfrm rot="10800000" flipH="1">
            <a:off x="124500" y="524550"/>
            <a:ext cx="6347700" cy="102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par>
                                <p:cTn id="8" presetID="10" presetClass="entr" presetSubtype="0" fill="hold" nodeType="withEffect">
                                  <p:stCondLst>
                                    <p:cond delay="0"/>
                                  </p:stCondLst>
                                  <p:childTnLst>
                                    <p:set>
                                      <p:cBhvr>
                                        <p:cTn id="9" dur="1" fill="hold">
                                          <p:stCondLst>
                                            <p:cond delay="0"/>
                                          </p:stCondLst>
                                        </p:cTn>
                                        <p:tgtEl>
                                          <p:spTgt spid="212"/>
                                        </p:tgtEl>
                                        <p:attrNameLst>
                                          <p:attrName>style.visibility</p:attrName>
                                        </p:attrNameLst>
                                      </p:cBhvr>
                                      <p:to>
                                        <p:strVal val="visible"/>
                                      </p:to>
                                    </p:set>
                                    <p:animEffect transition="in" filter="fade">
                                      <p:cBhvr>
                                        <p:cTn id="10" dur="1000"/>
                                        <p:tgtEl>
                                          <p:spTgt spid="212"/>
                                        </p:tgtEl>
                                      </p:cBhvr>
                                    </p:animEffect>
                                  </p:childTnLst>
                                </p:cTn>
                              </p:par>
                              <p:par>
                                <p:cTn id="11" presetID="10" presetClass="entr" presetSubtype="0" fill="hold" nodeType="withEffect">
                                  <p:stCondLst>
                                    <p:cond delay="0"/>
                                  </p:stCondLst>
                                  <p:childTnLst>
                                    <p:set>
                                      <p:cBhvr>
                                        <p:cTn id="12" dur="1" fill="hold">
                                          <p:stCondLst>
                                            <p:cond delay="0"/>
                                          </p:stCondLst>
                                        </p:cTn>
                                        <p:tgtEl>
                                          <p:spTgt spid="213"/>
                                        </p:tgtEl>
                                        <p:attrNameLst>
                                          <p:attrName>style.visibility</p:attrName>
                                        </p:attrNameLst>
                                      </p:cBhvr>
                                      <p:to>
                                        <p:strVal val="visible"/>
                                      </p:to>
                                    </p:set>
                                    <p:animEffect transition="in" filter="fade">
                                      <p:cBhvr>
                                        <p:cTn id="13" dur="1000"/>
                                        <p:tgtEl>
                                          <p:spTgt spid="213"/>
                                        </p:tgtEl>
                                      </p:cBhvr>
                                    </p:animEffect>
                                  </p:childTnLst>
                                </p:cTn>
                              </p:par>
                              <p:par>
                                <p:cTn id="14" presetID="10" presetClass="entr" presetSubtype="0" fill="hold" nodeType="withEffect">
                                  <p:stCondLst>
                                    <p:cond delay="0"/>
                                  </p:stCondLst>
                                  <p:childTnLst>
                                    <p:set>
                                      <p:cBhvr>
                                        <p:cTn id="15" dur="1" fill="hold">
                                          <p:stCondLst>
                                            <p:cond delay="0"/>
                                          </p:stCondLst>
                                        </p:cTn>
                                        <p:tgtEl>
                                          <p:spTgt spid="207"/>
                                        </p:tgtEl>
                                        <p:attrNameLst>
                                          <p:attrName>style.visibility</p:attrName>
                                        </p:attrNameLst>
                                      </p:cBhvr>
                                      <p:to>
                                        <p:strVal val="visible"/>
                                      </p:to>
                                    </p:set>
                                    <p:animEffect transition="in" filter="fade">
                                      <p:cBhvr>
                                        <p:cTn id="16" dur="1000"/>
                                        <p:tgtEl>
                                          <p:spTgt spid="2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8"/>
                                        </p:tgtEl>
                                        <p:attrNameLst>
                                          <p:attrName>style.visibility</p:attrName>
                                        </p:attrNameLst>
                                      </p:cBhvr>
                                      <p:to>
                                        <p:strVal val="visible"/>
                                      </p:to>
                                    </p:set>
                                    <p:animEffect transition="in" filter="fade">
                                      <p:cBhvr>
                                        <p:cTn id="21" dur="1000"/>
                                        <p:tgtEl>
                                          <p:spTgt spid="208"/>
                                        </p:tgtEl>
                                      </p:cBhvr>
                                    </p:animEffect>
                                  </p:childTnLst>
                                </p:cTn>
                              </p:par>
                              <p:par>
                                <p:cTn id="22" presetID="10" presetClass="entr" presetSubtype="0" fill="hold" nodeType="withEffect">
                                  <p:stCondLst>
                                    <p:cond delay="0"/>
                                  </p:stCondLst>
                                  <p:childTnLst>
                                    <p:set>
                                      <p:cBhvr>
                                        <p:cTn id="23" dur="1" fill="hold">
                                          <p:stCondLst>
                                            <p:cond delay="0"/>
                                          </p:stCondLst>
                                        </p:cTn>
                                        <p:tgtEl>
                                          <p:spTgt spid="209"/>
                                        </p:tgtEl>
                                        <p:attrNameLst>
                                          <p:attrName>style.visibility</p:attrName>
                                        </p:attrNameLst>
                                      </p:cBhvr>
                                      <p:to>
                                        <p:strVal val="visible"/>
                                      </p:to>
                                    </p:set>
                                    <p:animEffect transition="in" filter="fade">
                                      <p:cBhvr>
                                        <p:cTn id="24" dur="1000"/>
                                        <p:tgtEl>
                                          <p:spTgt spid="209"/>
                                        </p:tgtEl>
                                      </p:cBhvr>
                                    </p:animEffect>
                                  </p:childTnLst>
                                </p:cTn>
                              </p:par>
                              <p:par>
                                <p:cTn id="25" presetID="10" presetClass="entr" presetSubtype="0" fill="hold" nodeType="withEffect">
                                  <p:stCondLst>
                                    <p:cond delay="0"/>
                                  </p:stCondLst>
                                  <p:childTnLst>
                                    <p:set>
                                      <p:cBhvr>
                                        <p:cTn id="26" dur="1" fill="hold">
                                          <p:stCondLst>
                                            <p:cond delay="0"/>
                                          </p:stCondLst>
                                        </p:cTn>
                                        <p:tgtEl>
                                          <p:spTgt spid="210"/>
                                        </p:tgtEl>
                                        <p:attrNameLst>
                                          <p:attrName>style.visibility</p:attrName>
                                        </p:attrNameLst>
                                      </p:cBhvr>
                                      <p:to>
                                        <p:strVal val="visible"/>
                                      </p:to>
                                    </p:set>
                                    <p:animEffect transition="in" filter="fade">
                                      <p:cBhvr>
                                        <p:cTn id="27" dur="1000"/>
                                        <p:tgtEl>
                                          <p:spTgt spid="210"/>
                                        </p:tgtEl>
                                      </p:cBhvr>
                                    </p:animEffect>
                                  </p:childTnLst>
                                </p:cTn>
                              </p:par>
                              <p:par>
                                <p:cTn id="28" presetID="10" presetClass="entr" presetSubtype="0" fill="hold" nodeType="withEffect">
                                  <p:stCondLst>
                                    <p:cond delay="0"/>
                                  </p:stCondLst>
                                  <p:childTnLst>
                                    <p:set>
                                      <p:cBhvr>
                                        <p:cTn id="29" dur="1" fill="hold">
                                          <p:stCondLst>
                                            <p:cond delay="0"/>
                                          </p:stCondLst>
                                        </p:cTn>
                                        <p:tgtEl>
                                          <p:spTgt spid="211"/>
                                        </p:tgtEl>
                                        <p:attrNameLst>
                                          <p:attrName>style.visibility</p:attrName>
                                        </p:attrNameLst>
                                      </p:cBhvr>
                                      <p:to>
                                        <p:strVal val="visible"/>
                                      </p:to>
                                    </p:set>
                                    <p:animEffect transition="in" filter="fade">
                                      <p:cBhvr>
                                        <p:cTn id="30"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1"/>
          <p:cNvSpPr/>
          <p:nvPr/>
        </p:nvSpPr>
        <p:spPr>
          <a:xfrm>
            <a:off x="37175" y="19050"/>
            <a:ext cx="9065400" cy="3541200"/>
          </a:xfrm>
          <a:prstGeom prst="rect">
            <a:avLst/>
          </a:prstGeom>
          <a:solidFill>
            <a:srgbClr val="000000">
              <a:alpha val="345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220" name="Google Shape;220;p21"/>
          <p:cNvSpPr txBox="1">
            <a:spLocks noGrp="1"/>
          </p:cNvSpPr>
          <p:nvPr>
            <p:ph type="title"/>
          </p:nvPr>
        </p:nvSpPr>
        <p:spPr>
          <a:xfrm>
            <a:off x="311700" y="356037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a:latin typeface="Poppins Medium"/>
                <a:ea typeface="Poppins Medium"/>
                <a:cs typeface="Poppins Medium"/>
                <a:sym typeface="Poppins Medium"/>
              </a:rPr>
              <a:t>Examples of LSTM (10LB | 1 Horizon | No Embed Model)</a:t>
            </a:r>
            <a:endParaRPr sz="2400">
              <a:latin typeface="Poppins Medium"/>
              <a:ea typeface="Poppins Medium"/>
              <a:cs typeface="Poppins Medium"/>
              <a:sym typeface="Poppins Medium"/>
            </a:endParaRPr>
          </a:p>
        </p:txBody>
      </p:sp>
      <p:cxnSp>
        <p:nvCxnSpPr>
          <p:cNvPr id="221" name="Google Shape;221;p21"/>
          <p:cNvCxnSpPr/>
          <p:nvPr/>
        </p:nvCxnSpPr>
        <p:spPr>
          <a:xfrm rot="10800000" flipH="1">
            <a:off x="1398150" y="4173900"/>
            <a:ext cx="6347700" cy="10200"/>
          </a:xfrm>
          <a:prstGeom prst="straightConnector1">
            <a:avLst/>
          </a:prstGeom>
          <a:noFill/>
          <a:ln w="28575" cap="flat" cmpd="sng">
            <a:solidFill>
              <a:schemeClr val="dk1"/>
            </a:solidFill>
            <a:prstDash val="solid"/>
            <a:round/>
            <a:headEnd type="none" w="med" len="med"/>
            <a:tailEnd type="none" w="med" len="med"/>
          </a:ln>
        </p:spPr>
      </p:cxnSp>
      <p:pic>
        <p:nvPicPr>
          <p:cNvPr id="222" name="Google Shape;222;p21"/>
          <p:cNvPicPr preferRelativeResize="0"/>
          <p:nvPr/>
        </p:nvPicPr>
        <p:blipFill>
          <a:blip r:embed="rId3">
            <a:alphaModFix/>
          </a:blip>
          <a:stretch>
            <a:fillRect/>
          </a:stretch>
        </p:blipFill>
        <p:spPr>
          <a:xfrm>
            <a:off x="152400" y="152400"/>
            <a:ext cx="4228670" cy="3255575"/>
          </a:xfrm>
          <a:prstGeom prst="rect">
            <a:avLst/>
          </a:prstGeom>
          <a:noFill/>
          <a:ln>
            <a:noFill/>
          </a:ln>
        </p:spPr>
      </p:pic>
      <p:pic>
        <p:nvPicPr>
          <p:cNvPr id="223" name="Google Shape;223;p21"/>
          <p:cNvPicPr preferRelativeResize="0"/>
          <p:nvPr/>
        </p:nvPicPr>
        <p:blipFill>
          <a:blip r:embed="rId4">
            <a:alphaModFix/>
          </a:blip>
          <a:stretch>
            <a:fillRect/>
          </a:stretch>
        </p:blipFill>
        <p:spPr>
          <a:xfrm>
            <a:off x="4762070" y="152400"/>
            <a:ext cx="4228670" cy="3255575"/>
          </a:xfrm>
          <a:prstGeom prst="rect">
            <a:avLst/>
          </a:prstGeom>
          <a:noFill/>
          <a:ln>
            <a:noFill/>
          </a:ln>
        </p:spPr>
      </p:pic>
      <p:sp>
        <p:nvSpPr>
          <p:cNvPr id="224" name="Google Shape;224;p21"/>
          <p:cNvSpPr txBox="1"/>
          <p:nvPr/>
        </p:nvSpPr>
        <p:spPr>
          <a:xfrm>
            <a:off x="1360025" y="4163775"/>
            <a:ext cx="2193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Lowest Error RMSE Test Error Time-Series</a:t>
            </a:r>
            <a:endParaRPr sz="1800">
              <a:solidFill>
                <a:schemeClr val="accent3"/>
              </a:solidFill>
              <a:latin typeface="Average"/>
              <a:ea typeface="Average"/>
              <a:cs typeface="Average"/>
              <a:sym typeface="Average"/>
            </a:endParaRPr>
          </a:p>
        </p:txBody>
      </p:sp>
      <p:sp>
        <p:nvSpPr>
          <p:cNvPr id="225" name="Google Shape;225;p21"/>
          <p:cNvSpPr txBox="1"/>
          <p:nvPr/>
        </p:nvSpPr>
        <p:spPr>
          <a:xfrm>
            <a:off x="5916375" y="4163775"/>
            <a:ext cx="2020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Highest RMSE Test Error Time-Series</a:t>
            </a:r>
            <a:endParaRPr sz="1800">
              <a:solidFill>
                <a:schemeClr val="accent3"/>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2747</Words>
  <Application>Microsoft Office PowerPoint</Application>
  <PresentationFormat>On-screen Show (16:9)</PresentationFormat>
  <Paragraphs>233</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Poppins Medium</vt:lpstr>
      <vt:lpstr>Times New Roman</vt:lpstr>
      <vt:lpstr>Average</vt:lpstr>
      <vt:lpstr>Oswald</vt:lpstr>
      <vt:lpstr>Poppins</vt:lpstr>
      <vt:lpstr>Arial</vt:lpstr>
      <vt:lpstr>Slate</vt:lpstr>
      <vt:lpstr>Predicting Wins in eSports</vt:lpstr>
      <vt:lpstr>Dota 2 - A Summary</vt:lpstr>
      <vt:lpstr>Dota 2 - Basic Team Composition</vt:lpstr>
      <vt:lpstr>Past Research</vt:lpstr>
      <vt:lpstr>Proposed Research</vt:lpstr>
      <vt:lpstr>Research Questions</vt:lpstr>
      <vt:lpstr>LSTM | Do embeddings increase accuracy?</vt:lpstr>
      <vt:lpstr>LSTM Performance per Hero/Match</vt:lpstr>
      <vt:lpstr>Examples of LSTM (10LB | 1 Horizon | No Embed Model)</vt:lpstr>
      <vt:lpstr>Examples of LSTM (10LB | 1 Horizon | 8 Embed Model)</vt:lpstr>
      <vt:lpstr>RandomForest &amp; XGBoost Base Features</vt:lpstr>
      <vt:lpstr>RF | Do embeddings improve accuracy?</vt:lpstr>
      <vt:lpstr>XG | Do embeddings improve accuracy?</vt:lpstr>
      <vt:lpstr>RF | Do forecasted values impact accuracy?</vt:lpstr>
      <vt:lpstr>XG | Do forecasted values impact accuracy?</vt:lpstr>
      <vt:lpstr>RF &amp; XG | Do embeds + predictions impact accuracy?</vt:lpstr>
      <vt:lpstr>Examples of XG/RF Feature Importance</vt:lpstr>
      <vt:lpstr>Research Questions</vt:lpstr>
      <vt:lpstr>New Questions </vt:lpstr>
      <vt:lpstr>Data Sources/Code Appendix:</vt:lpstr>
      <vt:lpstr>Data Sources/Code Appendix:</vt:lpstr>
      <vt:lpstr>Examples of XG/RF Trees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Wins in eSports</dc:title>
  <dc:creator>Daniel Craig</dc:creator>
  <cp:lastModifiedBy>Daniel Craig</cp:lastModifiedBy>
  <cp:revision>1</cp:revision>
  <dcterms:modified xsi:type="dcterms:W3CDTF">2024-06-05T17:01:05Z</dcterms:modified>
</cp:coreProperties>
</file>